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1.bin" ContentType="application/vnd.openxmlformats-officedocument.oleObject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19.xml" ContentType="application/vnd.openxmlformats-officedocument.presentationml.notesSlide+xml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notesSlides/notesSlide20.xml" ContentType="application/vnd.openxmlformats-officedocument.presentationml.notesSlide+xml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notesSlides/notesSlide21.xml" ContentType="application/vnd.openxmlformats-officedocument.presentationml.notesSlide+xml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notesSlides/notesSlide22.xml" ContentType="application/vnd.openxmlformats-officedocument.presentationml.notesSlide+xml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notesSlides/notesSlide23.xml" ContentType="application/vnd.openxmlformats-officedocument.presentationml.notesSlide+xml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notesSlides/notesSlide24.xml" ContentType="application/vnd.openxmlformats-officedocument.presentationml.notesSlide+xml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notesSlides/notesSlide25.xml" ContentType="application/vnd.openxmlformats-officedocument.presentationml.notesSlide+xml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notesSlides/notesSlide26.xml" ContentType="application/vnd.openxmlformats-officedocument.presentationml.notesSlide+xml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embeddings/oleObject60.bin" ContentType="application/vnd.openxmlformats-officedocument.oleObject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38"/>
  </p:notesMasterIdLst>
  <p:handoutMasterIdLst>
    <p:handoutMasterId r:id="rId39"/>
  </p:handoutMasterIdLst>
  <p:sldIdLst>
    <p:sldId id="291" r:id="rId2"/>
    <p:sldId id="434" r:id="rId3"/>
    <p:sldId id="368" r:id="rId4"/>
    <p:sldId id="380" r:id="rId5"/>
    <p:sldId id="455" r:id="rId6"/>
    <p:sldId id="467" r:id="rId7"/>
    <p:sldId id="468" r:id="rId8"/>
    <p:sldId id="458" r:id="rId9"/>
    <p:sldId id="459" r:id="rId10"/>
    <p:sldId id="454" r:id="rId11"/>
    <p:sldId id="460" r:id="rId12"/>
    <p:sldId id="358" r:id="rId13"/>
    <p:sldId id="464" r:id="rId14"/>
    <p:sldId id="299" r:id="rId15"/>
    <p:sldId id="335" r:id="rId16"/>
    <p:sldId id="461" r:id="rId17"/>
    <p:sldId id="462" r:id="rId18"/>
    <p:sldId id="465" r:id="rId19"/>
    <p:sldId id="402" r:id="rId20"/>
    <p:sldId id="463" r:id="rId21"/>
    <p:sldId id="442" r:id="rId22"/>
    <p:sldId id="443" r:id="rId23"/>
    <p:sldId id="444" r:id="rId24"/>
    <p:sldId id="445" r:id="rId25"/>
    <p:sldId id="446" r:id="rId26"/>
    <p:sldId id="447" r:id="rId27"/>
    <p:sldId id="448" r:id="rId28"/>
    <p:sldId id="433" r:id="rId29"/>
    <p:sldId id="450" r:id="rId30"/>
    <p:sldId id="451" r:id="rId31"/>
    <p:sldId id="452" r:id="rId32"/>
    <p:sldId id="453" r:id="rId33"/>
    <p:sldId id="288" r:id="rId34"/>
    <p:sldId id="319" r:id="rId35"/>
    <p:sldId id="318" r:id="rId36"/>
    <p:sldId id="466" r:id="rId37"/>
  </p:sldIdLst>
  <p:sldSz cx="9144000" cy="6858000" type="screen4x3"/>
  <p:notesSz cx="92964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69696"/>
    <a:srgbClr val="B5B5B5"/>
    <a:srgbClr val="33CCCC"/>
    <a:srgbClr val="000080"/>
    <a:srgbClr val="FCFF94"/>
    <a:srgbClr val="8000FF"/>
    <a:srgbClr val="FF8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83" d="100"/>
          <a:sy n="183" d="100"/>
        </p:scale>
        <p:origin x="-2280" y="-104"/>
      </p:cViewPr>
      <p:guideLst>
        <p:guide orient="horz" pos="266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93" d="100"/>
          <a:sy n="193" d="100"/>
        </p:scale>
        <p:origin x="-896" y="-96"/>
      </p:cViewPr>
      <p:guideLst>
        <p:guide orient="horz" pos="2160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5" Type="http://schemas.openxmlformats.org/officeDocument/2006/relationships/image" Target="../media/image83.emf"/><Relationship Id="rId1" Type="http://schemas.openxmlformats.org/officeDocument/2006/relationships/image" Target="../media/image79.emf"/><Relationship Id="rId2" Type="http://schemas.openxmlformats.org/officeDocument/2006/relationships/image" Target="../media/image80.emf"/></Relationships>
</file>

<file path=ppt/drawings/_rels/vmlDrawing2.vml.rels><?xml version="1.0" encoding="UTF-8" standalone="yes"?>
<Relationships xmlns="http://schemas.openxmlformats.org/package/2006/relationships"><Relationship Id="rId11" Type="http://schemas.openxmlformats.org/officeDocument/2006/relationships/image" Target="../media/image40.emf"/><Relationship Id="rId12" Type="http://schemas.openxmlformats.org/officeDocument/2006/relationships/image" Target="../media/image41.emf"/><Relationship Id="rId13" Type="http://schemas.openxmlformats.org/officeDocument/2006/relationships/image" Target="../media/image42.emf"/><Relationship Id="rId14" Type="http://schemas.openxmlformats.org/officeDocument/2006/relationships/image" Target="../media/image43.emf"/><Relationship Id="rId15" Type="http://schemas.openxmlformats.org/officeDocument/2006/relationships/image" Target="../media/image44.emf"/><Relationship Id="rId1" Type="http://schemas.openxmlformats.org/officeDocument/2006/relationships/image" Target="../media/image30.emf"/><Relationship Id="rId2" Type="http://schemas.openxmlformats.org/officeDocument/2006/relationships/image" Target="../media/image31.emf"/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8" Type="http://schemas.openxmlformats.org/officeDocument/2006/relationships/image" Target="../media/image37.emf"/><Relationship Id="rId9" Type="http://schemas.openxmlformats.org/officeDocument/2006/relationships/image" Target="../media/image38.emf"/><Relationship Id="rId10" Type="http://schemas.openxmlformats.org/officeDocument/2006/relationships/image" Target="../media/image3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5" Type="http://schemas.openxmlformats.org/officeDocument/2006/relationships/image" Target="../media/image53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1" Type="http://schemas.openxmlformats.org/officeDocument/2006/relationships/image" Target="../media/image54.emf"/><Relationship Id="rId2" Type="http://schemas.openxmlformats.org/officeDocument/2006/relationships/image" Target="../media/image55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7" Type="http://schemas.openxmlformats.org/officeDocument/2006/relationships/image" Target="../media/image64.emf"/><Relationship Id="rId1" Type="http://schemas.openxmlformats.org/officeDocument/2006/relationships/image" Target="../media/image59.emf"/><Relationship Id="rId2" Type="http://schemas.openxmlformats.org/officeDocument/2006/relationships/image" Target="../media/image60.emf"/></Relationships>
</file>

<file path=ppt/drawings/_rels/vmlDrawing8.vml.rels><?xml version="1.0" encoding="UTF-8" standalone="yes"?>
<Relationships xmlns="http://schemas.openxmlformats.org/package/2006/relationships"><Relationship Id="rId11" Type="http://schemas.openxmlformats.org/officeDocument/2006/relationships/image" Target="../media/image73.emf"/><Relationship Id="rId12" Type="http://schemas.openxmlformats.org/officeDocument/2006/relationships/image" Target="../media/image74.emf"/><Relationship Id="rId13" Type="http://schemas.openxmlformats.org/officeDocument/2006/relationships/image" Target="../media/image75.emf"/><Relationship Id="rId14" Type="http://schemas.openxmlformats.org/officeDocument/2006/relationships/image" Target="../media/image76.emf"/><Relationship Id="rId15" Type="http://schemas.openxmlformats.org/officeDocument/2006/relationships/image" Target="../media/image77.emf"/><Relationship Id="rId1" Type="http://schemas.openxmlformats.org/officeDocument/2006/relationships/image" Target="../media/image60.emf"/><Relationship Id="rId2" Type="http://schemas.openxmlformats.org/officeDocument/2006/relationships/image" Target="../media/image46.emf"/><Relationship Id="rId3" Type="http://schemas.openxmlformats.org/officeDocument/2006/relationships/image" Target="../media/image65.emf"/><Relationship Id="rId4" Type="http://schemas.openxmlformats.org/officeDocument/2006/relationships/image" Target="../media/image66.emf"/><Relationship Id="rId5" Type="http://schemas.openxmlformats.org/officeDocument/2006/relationships/image" Target="../media/image67.emf"/><Relationship Id="rId6" Type="http://schemas.openxmlformats.org/officeDocument/2006/relationships/image" Target="../media/image68.emf"/><Relationship Id="rId7" Type="http://schemas.openxmlformats.org/officeDocument/2006/relationships/image" Target="../media/image69.emf"/><Relationship Id="rId8" Type="http://schemas.openxmlformats.org/officeDocument/2006/relationships/image" Target="../media/image70.emf"/><Relationship Id="rId9" Type="http://schemas.openxmlformats.org/officeDocument/2006/relationships/image" Target="../media/image71.emf"/><Relationship Id="rId10" Type="http://schemas.openxmlformats.org/officeDocument/2006/relationships/image" Target="../media/image7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Relationship Id="rId2" Type="http://schemas.openxmlformats.org/officeDocument/2006/relationships/image" Target="../media/image46.emf"/><Relationship Id="rId3" Type="http://schemas.openxmlformats.org/officeDocument/2006/relationships/image" Target="../media/image7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5738" y="0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5738" y="6513513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CA1B835-A7A0-AD42-B50D-431B15B4C4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234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5738" y="0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36875" y="515938"/>
            <a:ext cx="3427413" cy="257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275" y="3257550"/>
            <a:ext cx="7435850" cy="308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5738" y="6513513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C343278-97E2-E749-AF3F-B975FE841F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4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A73C3C5-C5D4-F34F-9495-D091E77A2789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ECAF31F-E7EE-5541-A470-F003BE3BC197}" type="slidenum">
              <a:rPr lang="en-US" sz="1200"/>
              <a:pPr/>
              <a:t>11</a:t>
            </a:fld>
            <a:endParaRPr lang="en-US" sz="12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877AD0F-1848-CF4B-9822-454FB6597573}" type="slidenum">
              <a:rPr lang="en-US" sz="1200"/>
              <a:pPr/>
              <a:t>12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3F4F730-7209-9444-8E3E-26EA85DE9A00}" type="slidenum">
              <a:rPr lang="en-US" sz="1200"/>
              <a:pPr/>
              <a:t>13</a:t>
            </a:fld>
            <a:endParaRPr lang="en-US" sz="1200"/>
          </a:p>
        </p:txBody>
      </p:sp>
      <p:sp>
        <p:nvSpPr>
          <p:cNvPr id="4096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0E8FE22-D1E7-4D45-863A-5AB7A314F3B5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Blue is path loss, pink is standard deviation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771709B-87FA-F94C-B505-3CF854439771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4505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81C085B-5A6C-5C47-9420-E45A4F1A344E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30DF99C-BBA7-D044-A79C-1BEDBDBFBC4D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491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C8536C-7524-4E46-B1DE-A38F2F50552D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512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EFF4BA5-A804-D94A-B10D-9488BAE3810F}" type="slidenum">
              <a:rPr lang="en-US" sz="1200"/>
              <a:pPr/>
              <a:t>19</a:t>
            </a:fld>
            <a:endParaRPr lang="en-US" sz="12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CEE3255-C4AE-0549-A8D6-769E7FE3DED9}" type="slidenum">
              <a:rPr lang="en-US" sz="1200"/>
              <a:pPr/>
              <a:t>20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04D4311-A9C8-EA46-88C1-07CD2E43F096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41638" y="519113"/>
            <a:ext cx="3416300" cy="2562225"/>
          </a:xfrm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5075" y="3257550"/>
            <a:ext cx="6821488" cy="30861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This is a representative scenario we would like to emulate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0E24E88-4F9A-0E4A-82E1-5087177B8737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573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32D339-F0BE-0F41-9D35-8E2447FDC9E8}" type="slidenum">
              <a:rPr lang="en-US" sz="1200"/>
              <a:pPr/>
              <a:t>22</a:t>
            </a:fld>
            <a:endParaRPr lang="en-US" sz="1200"/>
          </a:p>
        </p:txBody>
      </p:sp>
      <p:sp>
        <p:nvSpPr>
          <p:cNvPr id="593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1B00CB9-C43B-6342-B027-58BD445000E4}" type="slidenum">
              <a:rPr lang="en-US" sz="1200"/>
              <a:pPr/>
              <a:t>23</a:t>
            </a:fld>
            <a:endParaRPr lang="en-US" sz="1200"/>
          </a:p>
        </p:txBody>
      </p:sp>
      <p:sp>
        <p:nvSpPr>
          <p:cNvPr id="614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F537F29-5347-6943-BBE7-BC44F4A6A41D}" type="slidenum">
              <a:rPr lang="en-US" sz="1200"/>
              <a:pPr/>
              <a:t>24</a:t>
            </a:fld>
            <a:endParaRPr lang="en-US" sz="1200"/>
          </a:p>
        </p:txBody>
      </p:sp>
      <p:sp>
        <p:nvSpPr>
          <p:cNvPr id="634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B1C1D62-FC77-EE4E-981C-768E3632B090}" type="slidenum">
              <a:rPr lang="en-US" sz="1200"/>
              <a:pPr/>
              <a:t>25</a:t>
            </a:fld>
            <a:endParaRPr lang="en-US" sz="1200"/>
          </a:p>
        </p:txBody>
      </p:sp>
      <p:sp>
        <p:nvSpPr>
          <p:cNvPr id="655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57D614E-6DD1-D847-ACCC-00BC5CBACED9}" type="slidenum">
              <a:rPr lang="en-US" sz="1200"/>
              <a:pPr/>
              <a:t>26</a:t>
            </a:fld>
            <a:endParaRPr lang="en-US" sz="1200"/>
          </a:p>
        </p:txBody>
      </p:sp>
      <p:sp>
        <p:nvSpPr>
          <p:cNvPr id="675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83DFBE-EAD1-454E-A76D-37584D7EB98F}" type="slidenum">
              <a:rPr lang="en-US" sz="1200"/>
              <a:pPr/>
              <a:t>27</a:t>
            </a:fld>
            <a:endParaRPr lang="en-US" sz="1200"/>
          </a:p>
        </p:txBody>
      </p:sp>
      <p:sp>
        <p:nvSpPr>
          <p:cNvPr id="6963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BEAFE5E-F807-1D49-A47C-84B67B4CD9A7}" type="slidenum">
              <a:rPr lang="en-US" sz="1200"/>
              <a:pPr/>
              <a:t>28</a:t>
            </a:fld>
            <a:endParaRPr lang="en-US" sz="1200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7CB9974-F718-B54D-A177-59F48E43E76B}" type="slidenum">
              <a:rPr lang="en-US" sz="1200"/>
              <a:pPr/>
              <a:t>29</a:t>
            </a:fld>
            <a:endParaRPr lang="en-US" sz="1200"/>
          </a:p>
        </p:txBody>
      </p:sp>
      <p:sp>
        <p:nvSpPr>
          <p:cNvPr id="737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Arbitrator enforces causality into the simulation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0F6DF65-D788-FC44-8603-A1ABC34DC65C}" type="slidenum">
              <a:rPr lang="en-US" sz="1200"/>
              <a:pPr/>
              <a:t>30</a:t>
            </a:fld>
            <a:endParaRPr lang="en-US" sz="1200"/>
          </a:p>
        </p:txBody>
      </p:sp>
      <p:sp>
        <p:nvSpPr>
          <p:cNvPr id="757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6F05949-E136-3C40-86AA-4A94FF0AAA93}" type="slidenum">
              <a:rPr lang="en-US" sz="1200"/>
              <a:pPr/>
              <a:t>3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DE804A1-6D60-E74E-BE91-248820543C10}" type="slidenum">
              <a:rPr lang="en-US" sz="1200"/>
              <a:pPr/>
              <a:t>31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6A44174-541F-794C-B96F-9FB8815F722B}" type="slidenum">
              <a:rPr lang="en-US" sz="1200"/>
              <a:pPr/>
              <a:t>32</a:t>
            </a:fld>
            <a:endParaRPr lang="en-US" sz="1200"/>
          </a:p>
        </p:txBody>
      </p:sp>
      <p:sp>
        <p:nvSpPr>
          <p:cNvPr id="7987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36429B7-9640-7E47-8936-72619BDE6B76}" type="slidenum">
              <a:rPr lang="en-US" sz="1200"/>
              <a:pPr/>
              <a:t>33</a:t>
            </a:fld>
            <a:endParaRPr 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Picture shows LLAMAComm scenario with 6 radios.</a:t>
            </a:r>
          </a:p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Signals processed in a block-wise fashion.  Blocks are referred to as segments.  100-10K+ samples.</a:t>
            </a:r>
          </a:p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Block lengths can be different, but all blocks are processed at the same sample rate.</a:t>
            </a:r>
          </a:p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So, a particular receive segment requires that all transmit segments are processed first.</a:t>
            </a:r>
          </a:p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Numbers show the order the blocks were processed in.  Goal of LLAMAComm is to make the order of simulation transparent.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40F7DB5-7FEF-7848-AC9C-784C4EE7DFA5}" type="slidenum">
              <a:rPr lang="en-US" sz="1200"/>
              <a:pPr/>
              <a:t>34</a:t>
            </a:fld>
            <a:endParaRPr lang="en-US" sz="1200"/>
          </a:p>
        </p:txBody>
      </p:sp>
      <p:sp>
        <p:nvSpPr>
          <p:cNvPr id="8397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B585397-60EA-6144-8D6B-605FF5E0C65D}" type="slidenum">
              <a:rPr lang="en-US" sz="1200"/>
              <a:pPr/>
              <a:t>35</a:t>
            </a:fld>
            <a:endParaRPr 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4657405-0FF4-3841-9B88-A1BEBDECD7E0}" type="slidenum">
              <a:rPr lang="en-US" sz="1200"/>
              <a:pPr/>
              <a:t>36</a:t>
            </a:fld>
            <a:endParaRPr 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2244C5D-8959-034B-8E95-405B5835EE60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235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979A804-695E-0D4B-A6C3-442832F47F44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256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EB630C3-39D8-F245-AE74-655F65258C87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2765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12035CF-FC8B-2A40-B507-9E3E703C5EB0}" type="slidenum">
              <a:rPr lang="en-US" sz="1200"/>
              <a:pPr/>
              <a:t>7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41638" y="519113"/>
            <a:ext cx="3416300" cy="2562225"/>
          </a:xfrm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5075" y="3257550"/>
            <a:ext cx="6821488" cy="30861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958ED0D-6765-6A4A-A1B2-DD8DFEC8DA5C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3174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54881AC-B855-AF41-8FC9-3C035DF7208E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-317500" y="730250"/>
            <a:ext cx="9755188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400800"/>
            <a:ext cx="666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64" tIns="46033" rIns="92064" bIns="46033" anchor="ctr"/>
          <a:lstStyle/>
          <a:p>
            <a:pPr algn="ctr"/>
            <a:fld id="{338C4268-B851-6248-B2A3-8D2B511AE39E}" type="slidenum">
              <a:rPr lang="en-US" sz="700" b="1"/>
              <a:pPr algn="ctr"/>
              <a:t>‹#›</a:t>
            </a:fld>
            <a:endParaRPr lang="en-US" sz="700" b="1" dirty="0"/>
          </a:p>
          <a:p>
            <a:pPr algn="ctr"/>
            <a:r>
              <a:rPr lang="en-US" sz="700" b="1" dirty="0"/>
              <a:t>ARM</a:t>
            </a: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flipV="1">
            <a:off x="-309563" y="6016625"/>
            <a:ext cx="9753601" cy="1508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586538" y="6019800"/>
            <a:ext cx="2149475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sz="1400" b="1">
                <a:solidFill>
                  <a:srgbClr val="0000FF"/>
                </a:solidFill>
                <a:ea typeface="+mn-ea"/>
                <a:cs typeface="+mn-cs"/>
              </a:rPr>
              <a:t>MIT Lincoln Laboratory</a:t>
            </a:r>
          </a:p>
        </p:txBody>
      </p:sp>
      <p:pic>
        <p:nvPicPr>
          <p:cNvPr id="8" name="Picture 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98425"/>
            <a:ext cx="5588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5588"/>
            <a:ext cx="7772400" cy="1565275"/>
          </a:xfrm>
        </p:spPr>
        <p:txBody>
          <a:bodyPr/>
          <a:lstStyle>
            <a:lvl1pPr>
              <a:lnSpc>
                <a:spcPts val="4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  <a:ln w="12700">
            <a:headEnd type="none" w="sm" len="sm"/>
            <a:tailEnd type="none" w="sm" len="sm"/>
          </a:ln>
        </p:spPr>
        <p:txBody>
          <a:bodyPr lIns="91440" tIns="45720" rIns="91440" bIns="45720"/>
          <a:lstStyle>
            <a:lvl1pPr marL="0" indent="0" algn="ctr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1928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8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1943100" cy="55483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0"/>
            <a:ext cx="5676900" cy="55483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2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086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33513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33513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567113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3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16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766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335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35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1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9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61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67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893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221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emf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0"/>
            <a:ext cx="708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335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2064" tIns="46033" rIns="92064" bIns="460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0" name="Freeform 4"/>
          <p:cNvSpPr>
            <a:spLocks/>
          </p:cNvSpPr>
          <p:nvPr/>
        </p:nvSpPr>
        <p:spPr bwMode="auto">
          <a:xfrm>
            <a:off x="-317500" y="855663"/>
            <a:ext cx="9755188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6586538" y="6303963"/>
            <a:ext cx="2149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64" tIns="46033" rIns="92064" bIns="46033">
            <a:spAutoFit/>
          </a:bodyPr>
          <a:lstStyle/>
          <a:p>
            <a:pPr>
              <a:defRPr/>
            </a:pPr>
            <a:r>
              <a:rPr lang="en-US" sz="1400" b="1">
                <a:solidFill>
                  <a:srgbClr val="0000FF"/>
                </a:solidFill>
                <a:ea typeface="+mn-ea"/>
                <a:cs typeface="+mn-cs"/>
              </a:rPr>
              <a:t>MIT Lincoln Laboratory</a:t>
            </a: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98425"/>
            <a:ext cx="5588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Freeform 7"/>
          <p:cNvSpPr>
            <a:spLocks/>
          </p:cNvSpPr>
          <p:nvPr/>
        </p:nvSpPr>
        <p:spPr bwMode="auto">
          <a:xfrm flipV="1">
            <a:off x="8763000" y="6248400"/>
            <a:ext cx="914400" cy="182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0" y="6400800"/>
            <a:ext cx="666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64" tIns="46033" rIns="92064" bIns="46033" anchor="ctr"/>
          <a:lstStyle/>
          <a:p>
            <a:pPr algn="ctr"/>
            <a:fld id="{B09C6470-2D55-594E-977B-A770984D0818}" type="slidenum">
              <a:rPr lang="en-US" sz="700" b="1"/>
              <a:pPr algn="ctr"/>
              <a:t>‹#›</a:t>
            </a:fld>
            <a:endParaRPr lang="en-US" sz="700" b="1" dirty="0"/>
          </a:p>
          <a:p>
            <a:pPr algn="ctr"/>
            <a:r>
              <a:rPr lang="en-US" sz="700" b="1" dirty="0"/>
              <a:t>ARM</a:t>
            </a:r>
          </a:p>
        </p:txBody>
      </p:sp>
      <p:sp>
        <p:nvSpPr>
          <p:cNvPr id="4105" name="Freeform 9"/>
          <p:cNvSpPr>
            <a:spLocks/>
          </p:cNvSpPr>
          <p:nvPr/>
        </p:nvSpPr>
        <p:spPr bwMode="auto">
          <a:xfrm flipV="1">
            <a:off x="-304800" y="6324600"/>
            <a:ext cx="6859588" cy="1063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1034" name="Picture 12" descr="FinalsmclearLLAMACommLogo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388" y="241300"/>
            <a:ext cx="1046162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862013" indent="-341313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charset="-128"/>
        </a:defRPr>
      </a:lvl2pPr>
      <a:lvl3pPr marL="1204913" indent="-228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600" b="1">
          <a:solidFill>
            <a:schemeClr val="tx1"/>
          </a:solidFill>
          <a:latin typeface="+mn-lt"/>
          <a:ea typeface="ＭＳ Ｐゴシック" charset="-128"/>
        </a:defRPr>
      </a:lvl3pPr>
      <a:lvl4pPr marL="1546225" indent="-119063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4pPr>
      <a:lvl5pPr marL="18288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5pPr>
      <a:lvl6pPr marL="22860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6pPr>
      <a:lvl7pPr marL="27432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7pPr>
      <a:lvl8pPr marL="32004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8pPr>
      <a:lvl9pPr marL="3657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24.png"/><Relationship Id="rId5" Type="http://schemas.openxmlformats.org/officeDocument/2006/relationships/image" Target="../media/image25.emf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8.emf"/><Relationship Id="rId6" Type="http://schemas.openxmlformats.org/officeDocument/2006/relationships/image" Target="../media/image29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20" Type="http://schemas.openxmlformats.org/officeDocument/2006/relationships/oleObject" Target="../embeddings/oleObject10.bin"/><Relationship Id="rId21" Type="http://schemas.openxmlformats.org/officeDocument/2006/relationships/image" Target="../media/image38.emf"/><Relationship Id="rId22" Type="http://schemas.openxmlformats.org/officeDocument/2006/relationships/oleObject" Target="../embeddings/oleObject11.bin"/><Relationship Id="rId23" Type="http://schemas.openxmlformats.org/officeDocument/2006/relationships/image" Target="../media/image39.emf"/><Relationship Id="rId24" Type="http://schemas.openxmlformats.org/officeDocument/2006/relationships/oleObject" Target="../embeddings/oleObject12.bin"/><Relationship Id="rId25" Type="http://schemas.openxmlformats.org/officeDocument/2006/relationships/image" Target="../media/image40.emf"/><Relationship Id="rId26" Type="http://schemas.openxmlformats.org/officeDocument/2006/relationships/oleObject" Target="../embeddings/oleObject13.bin"/><Relationship Id="rId27" Type="http://schemas.openxmlformats.org/officeDocument/2006/relationships/image" Target="../media/image41.emf"/><Relationship Id="rId28" Type="http://schemas.openxmlformats.org/officeDocument/2006/relationships/oleObject" Target="../embeddings/oleObject14.bin"/><Relationship Id="rId29" Type="http://schemas.openxmlformats.org/officeDocument/2006/relationships/image" Target="../media/image4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30.emf"/><Relationship Id="rId30" Type="http://schemas.openxmlformats.org/officeDocument/2006/relationships/oleObject" Target="../embeddings/oleObject15.bin"/><Relationship Id="rId31" Type="http://schemas.openxmlformats.org/officeDocument/2006/relationships/image" Target="../media/image43.emf"/><Relationship Id="rId32" Type="http://schemas.openxmlformats.org/officeDocument/2006/relationships/oleObject" Target="../embeddings/oleObject16.bin"/><Relationship Id="rId9" Type="http://schemas.openxmlformats.org/officeDocument/2006/relationships/image" Target="../media/image32.e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31.emf"/><Relationship Id="rId8" Type="http://schemas.openxmlformats.org/officeDocument/2006/relationships/oleObject" Target="../embeddings/oleObject4.bin"/><Relationship Id="rId33" Type="http://schemas.openxmlformats.org/officeDocument/2006/relationships/image" Target="../media/image44.emf"/><Relationship Id="rId34" Type="http://schemas.openxmlformats.org/officeDocument/2006/relationships/image" Target="../media/image3.png"/><Relationship Id="rId35" Type="http://schemas.openxmlformats.org/officeDocument/2006/relationships/image" Target="../media/image4.emf"/><Relationship Id="rId36" Type="http://schemas.openxmlformats.org/officeDocument/2006/relationships/image" Target="../media/image6.png"/><Relationship Id="rId10" Type="http://schemas.openxmlformats.org/officeDocument/2006/relationships/oleObject" Target="../embeddings/oleObject5.bin"/><Relationship Id="rId11" Type="http://schemas.openxmlformats.org/officeDocument/2006/relationships/image" Target="../media/image33.emf"/><Relationship Id="rId12" Type="http://schemas.openxmlformats.org/officeDocument/2006/relationships/oleObject" Target="../embeddings/oleObject6.bin"/><Relationship Id="rId13" Type="http://schemas.openxmlformats.org/officeDocument/2006/relationships/image" Target="../media/image34.emf"/><Relationship Id="rId14" Type="http://schemas.openxmlformats.org/officeDocument/2006/relationships/oleObject" Target="../embeddings/oleObject7.bin"/><Relationship Id="rId15" Type="http://schemas.openxmlformats.org/officeDocument/2006/relationships/image" Target="../media/image35.emf"/><Relationship Id="rId16" Type="http://schemas.openxmlformats.org/officeDocument/2006/relationships/oleObject" Target="../embeddings/oleObject8.bin"/><Relationship Id="rId17" Type="http://schemas.openxmlformats.org/officeDocument/2006/relationships/image" Target="../media/image36.emf"/><Relationship Id="rId18" Type="http://schemas.openxmlformats.org/officeDocument/2006/relationships/oleObject" Target="../embeddings/oleObject9.bin"/><Relationship Id="rId19" Type="http://schemas.openxmlformats.org/officeDocument/2006/relationships/image" Target="../media/image37.emf"/><Relationship Id="rId37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45.emf"/><Relationship Id="rId6" Type="http://schemas.openxmlformats.org/officeDocument/2006/relationships/oleObject" Target="../embeddings/oleObject18.bin"/><Relationship Id="rId7" Type="http://schemas.openxmlformats.org/officeDocument/2006/relationships/image" Target="../media/image4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20.bin"/><Relationship Id="rId7" Type="http://schemas.openxmlformats.org/officeDocument/2006/relationships/image" Target="../media/image4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2.emf"/><Relationship Id="rId12" Type="http://schemas.openxmlformats.org/officeDocument/2006/relationships/oleObject" Target="../embeddings/oleObject25.bin"/><Relationship Id="rId13" Type="http://schemas.openxmlformats.org/officeDocument/2006/relationships/image" Target="../media/image5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21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22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23.bin"/><Relationship Id="rId9" Type="http://schemas.openxmlformats.org/officeDocument/2006/relationships/image" Target="../media/image51.emf"/><Relationship Id="rId10" Type="http://schemas.openxmlformats.org/officeDocument/2006/relationships/oleObject" Target="../embeddings/oleObject24.bin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7.emf"/><Relationship Id="rId12" Type="http://schemas.openxmlformats.org/officeDocument/2006/relationships/oleObject" Target="../embeddings/oleObject30.bin"/><Relationship Id="rId13" Type="http://schemas.openxmlformats.org/officeDocument/2006/relationships/image" Target="../media/image5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26.bin"/><Relationship Id="rId5" Type="http://schemas.openxmlformats.org/officeDocument/2006/relationships/image" Target="../media/image54.emf"/><Relationship Id="rId6" Type="http://schemas.openxmlformats.org/officeDocument/2006/relationships/oleObject" Target="../embeddings/oleObject27.bin"/><Relationship Id="rId7" Type="http://schemas.openxmlformats.org/officeDocument/2006/relationships/image" Target="../media/image55.emf"/><Relationship Id="rId8" Type="http://schemas.openxmlformats.org/officeDocument/2006/relationships/oleObject" Target="../embeddings/oleObject28.bin"/><Relationship Id="rId9" Type="http://schemas.openxmlformats.org/officeDocument/2006/relationships/image" Target="../media/image56.emf"/><Relationship Id="rId10" Type="http://schemas.openxmlformats.org/officeDocument/2006/relationships/oleObject" Target="../embeddings/oleObject29.bin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emf"/><Relationship Id="rId12" Type="http://schemas.openxmlformats.org/officeDocument/2006/relationships/oleObject" Target="../embeddings/oleObject35.bin"/><Relationship Id="rId13" Type="http://schemas.openxmlformats.org/officeDocument/2006/relationships/image" Target="../media/image62.emf"/><Relationship Id="rId14" Type="http://schemas.openxmlformats.org/officeDocument/2006/relationships/oleObject" Target="../embeddings/oleObject36.bin"/><Relationship Id="rId15" Type="http://schemas.openxmlformats.org/officeDocument/2006/relationships/image" Target="../media/image63.emf"/><Relationship Id="rId16" Type="http://schemas.openxmlformats.org/officeDocument/2006/relationships/oleObject" Target="../embeddings/oleObject37.bin"/><Relationship Id="rId17" Type="http://schemas.openxmlformats.org/officeDocument/2006/relationships/image" Target="../media/image6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Relationship Id="rId4" Type="http://schemas.openxmlformats.org/officeDocument/2006/relationships/oleObject" Target="../embeddings/oleObject31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32.bin"/><Relationship Id="rId7" Type="http://schemas.openxmlformats.org/officeDocument/2006/relationships/image" Target="../media/image60.emf"/><Relationship Id="rId8" Type="http://schemas.openxmlformats.org/officeDocument/2006/relationships/oleObject" Target="../embeddings/oleObject33.bin"/><Relationship Id="rId9" Type="http://schemas.openxmlformats.org/officeDocument/2006/relationships/image" Target="../media/image46.emf"/><Relationship Id="rId10" Type="http://schemas.openxmlformats.org/officeDocument/2006/relationships/oleObject" Target="../embeddings/oleObject34.bin"/></Relationships>
</file>

<file path=ppt/slides/_rels/slide25.xml.rels><?xml version="1.0" encoding="UTF-8" standalone="yes"?>
<Relationships xmlns="http://schemas.openxmlformats.org/package/2006/relationships"><Relationship Id="rId20" Type="http://schemas.openxmlformats.org/officeDocument/2006/relationships/oleObject" Target="../embeddings/oleObject46.bin"/><Relationship Id="rId21" Type="http://schemas.openxmlformats.org/officeDocument/2006/relationships/image" Target="../media/image71.emf"/><Relationship Id="rId22" Type="http://schemas.openxmlformats.org/officeDocument/2006/relationships/oleObject" Target="../embeddings/oleObject47.bin"/><Relationship Id="rId23" Type="http://schemas.openxmlformats.org/officeDocument/2006/relationships/image" Target="../media/image72.emf"/><Relationship Id="rId24" Type="http://schemas.openxmlformats.org/officeDocument/2006/relationships/oleObject" Target="../embeddings/oleObject48.bin"/><Relationship Id="rId25" Type="http://schemas.openxmlformats.org/officeDocument/2006/relationships/image" Target="../media/image73.emf"/><Relationship Id="rId26" Type="http://schemas.openxmlformats.org/officeDocument/2006/relationships/oleObject" Target="../embeddings/oleObject49.bin"/><Relationship Id="rId27" Type="http://schemas.openxmlformats.org/officeDocument/2006/relationships/image" Target="../media/image74.emf"/><Relationship Id="rId28" Type="http://schemas.openxmlformats.org/officeDocument/2006/relationships/oleObject" Target="../embeddings/oleObject50.bin"/><Relationship Id="rId29" Type="http://schemas.openxmlformats.org/officeDocument/2006/relationships/image" Target="../media/image75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38.bin"/><Relationship Id="rId5" Type="http://schemas.openxmlformats.org/officeDocument/2006/relationships/image" Target="../media/image60.emf"/><Relationship Id="rId30" Type="http://schemas.openxmlformats.org/officeDocument/2006/relationships/oleObject" Target="../embeddings/oleObject51.bin"/><Relationship Id="rId31" Type="http://schemas.openxmlformats.org/officeDocument/2006/relationships/image" Target="../media/image76.emf"/><Relationship Id="rId32" Type="http://schemas.openxmlformats.org/officeDocument/2006/relationships/oleObject" Target="../embeddings/oleObject52.bin"/><Relationship Id="rId9" Type="http://schemas.openxmlformats.org/officeDocument/2006/relationships/image" Target="../media/image65.emf"/><Relationship Id="rId6" Type="http://schemas.openxmlformats.org/officeDocument/2006/relationships/oleObject" Target="../embeddings/oleObject39.bin"/><Relationship Id="rId7" Type="http://schemas.openxmlformats.org/officeDocument/2006/relationships/image" Target="../media/image46.emf"/><Relationship Id="rId8" Type="http://schemas.openxmlformats.org/officeDocument/2006/relationships/oleObject" Target="../embeddings/oleObject40.bin"/><Relationship Id="rId33" Type="http://schemas.openxmlformats.org/officeDocument/2006/relationships/image" Target="../media/image77.emf"/><Relationship Id="rId10" Type="http://schemas.openxmlformats.org/officeDocument/2006/relationships/oleObject" Target="../embeddings/oleObject41.bin"/><Relationship Id="rId11" Type="http://schemas.openxmlformats.org/officeDocument/2006/relationships/image" Target="../media/image66.emf"/><Relationship Id="rId12" Type="http://schemas.openxmlformats.org/officeDocument/2006/relationships/oleObject" Target="../embeddings/oleObject42.bin"/><Relationship Id="rId13" Type="http://schemas.openxmlformats.org/officeDocument/2006/relationships/image" Target="../media/image67.emf"/><Relationship Id="rId14" Type="http://schemas.openxmlformats.org/officeDocument/2006/relationships/oleObject" Target="../embeddings/oleObject43.bin"/><Relationship Id="rId15" Type="http://schemas.openxmlformats.org/officeDocument/2006/relationships/image" Target="../media/image68.emf"/><Relationship Id="rId16" Type="http://schemas.openxmlformats.org/officeDocument/2006/relationships/oleObject" Target="../embeddings/oleObject44.bin"/><Relationship Id="rId17" Type="http://schemas.openxmlformats.org/officeDocument/2006/relationships/image" Target="../media/image69.emf"/><Relationship Id="rId18" Type="http://schemas.openxmlformats.org/officeDocument/2006/relationships/oleObject" Target="../embeddings/oleObject45.bin"/><Relationship Id="rId19" Type="http://schemas.openxmlformats.org/officeDocument/2006/relationships/image" Target="../media/image7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53.bin"/><Relationship Id="rId5" Type="http://schemas.openxmlformats.org/officeDocument/2006/relationships/image" Target="../media/image45.emf"/><Relationship Id="rId6" Type="http://schemas.openxmlformats.org/officeDocument/2006/relationships/oleObject" Target="../embeddings/oleObject54.bin"/><Relationship Id="rId7" Type="http://schemas.openxmlformats.org/officeDocument/2006/relationships/image" Target="../media/image46.emf"/><Relationship Id="rId8" Type="http://schemas.openxmlformats.org/officeDocument/2006/relationships/oleObject" Target="../embeddings/oleObject55.bin"/><Relationship Id="rId9" Type="http://schemas.openxmlformats.org/officeDocument/2006/relationships/image" Target="../media/image78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emf"/><Relationship Id="rId12" Type="http://schemas.openxmlformats.org/officeDocument/2006/relationships/oleObject" Target="../embeddings/oleObject60.bin"/><Relationship Id="rId13" Type="http://schemas.openxmlformats.org/officeDocument/2006/relationships/image" Target="../media/image83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6.xml"/><Relationship Id="rId4" Type="http://schemas.openxmlformats.org/officeDocument/2006/relationships/oleObject" Target="../embeddings/oleObject56.bin"/><Relationship Id="rId5" Type="http://schemas.openxmlformats.org/officeDocument/2006/relationships/image" Target="../media/image79.emf"/><Relationship Id="rId6" Type="http://schemas.openxmlformats.org/officeDocument/2006/relationships/oleObject" Target="../embeddings/oleObject57.bin"/><Relationship Id="rId7" Type="http://schemas.openxmlformats.org/officeDocument/2006/relationships/image" Target="../media/image80.emf"/><Relationship Id="rId8" Type="http://schemas.openxmlformats.org/officeDocument/2006/relationships/oleObject" Target="../embeddings/oleObject58.bin"/><Relationship Id="rId9" Type="http://schemas.openxmlformats.org/officeDocument/2006/relationships/image" Target="../media/image81.emf"/><Relationship Id="rId10" Type="http://schemas.openxmlformats.org/officeDocument/2006/relationships/oleObject" Target="../embeddings/oleObject59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8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4.emf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811338" y="2420938"/>
            <a:ext cx="6502400" cy="1831975"/>
          </a:xfrm>
        </p:spPr>
        <p:txBody>
          <a:bodyPr/>
          <a:lstStyle/>
          <a:p>
            <a:pPr algn="l"/>
            <a:r>
              <a:rPr lang="en-US" sz="3300">
                <a:latin typeface="Arial" charset="0"/>
                <a:ea typeface="ＭＳ Ｐゴシック" charset="0"/>
                <a:cs typeface="ＭＳ Ｐゴシック" charset="0"/>
              </a:rPr>
              <a:t>Lincoln Laboratory Ad-hoc MIMO Adaptive Communication Simulation Tool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ChangeArrowheads="1"/>
          </p:cNvSpPr>
          <p:nvPr/>
        </p:nvSpPr>
        <p:spPr bwMode="auto">
          <a:xfrm>
            <a:off x="2256954" y="4336380"/>
            <a:ext cx="4530086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algn="ctr">
              <a:spcBef>
                <a:spcPct val="50000"/>
              </a:spcBef>
              <a:spcAft>
                <a:spcPct val="50000"/>
              </a:spcAft>
              <a:buSzPct val="125000"/>
            </a:pPr>
            <a:r>
              <a:rPr lang="en-US" sz="2000" b="1" dirty="0"/>
              <a:t>Adam </a:t>
            </a:r>
            <a:r>
              <a:rPr lang="en-US" sz="2000" b="1" dirty="0" smtClean="0"/>
              <a:t>Margetts</a:t>
            </a:r>
            <a:r>
              <a:rPr lang="en-US" sz="2000" b="1" dirty="0"/>
              <a:t>, </a:t>
            </a:r>
            <a:r>
              <a:rPr lang="en-US" sz="2000" b="1" dirty="0" smtClean="0"/>
              <a:t>Derek Young,  Bruce </a:t>
            </a:r>
            <a:r>
              <a:rPr lang="en-US" sz="2000" b="1" dirty="0"/>
              <a:t>McGuffin, </a:t>
            </a:r>
            <a:r>
              <a:rPr lang="en-US" sz="2000" b="1" dirty="0" smtClean="0"/>
              <a:t>Dan </a:t>
            </a:r>
            <a:r>
              <a:rPr lang="en-US" sz="2000" b="1" dirty="0"/>
              <a:t>Bliss, </a:t>
            </a:r>
            <a:r>
              <a:rPr lang="en-US" sz="2000" b="1" dirty="0" smtClean="0"/>
              <a:t>Glenn Fawcett, and </a:t>
            </a:r>
            <a:r>
              <a:rPr lang="en-US" sz="2000" b="1" dirty="0"/>
              <a:t>Lloyd </a:t>
            </a:r>
            <a:r>
              <a:rPr lang="en-US" sz="2000" b="1" dirty="0" smtClean="0"/>
              <a:t>the Llama</a:t>
            </a:r>
            <a:endParaRPr lang="en-US" sz="2000" b="1" dirty="0"/>
          </a:p>
        </p:txBody>
      </p:sp>
      <p:pic>
        <p:nvPicPr>
          <p:cNvPr id="16388" name="Picture 9" descr="FinalsmclearLLAMAComm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1366838"/>
            <a:ext cx="4621213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2151" y="6221002"/>
            <a:ext cx="83682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Distribution Statement “A” (Approved for Public Release, Distribution Unlimited) </a:t>
            </a:r>
          </a:p>
          <a:p>
            <a:r>
              <a:rPr lang="en-US" sz="1000" dirty="0"/>
              <a:t>This work was sponsored by the Defense Advanced Research Projects Agency </a:t>
            </a:r>
            <a:r>
              <a:rPr lang="en-US" sz="1000" dirty="0" smtClean="0"/>
              <a:t>under </a:t>
            </a:r>
            <a:r>
              <a:rPr lang="en-US" sz="1000" dirty="0"/>
              <a:t>Air Force contract FA8721-05-C-0002.  </a:t>
            </a:r>
            <a:r>
              <a:rPr lang="en-US" sz="1000" dirty="0" smtClean="0"/>
              <a:t>Opinions</a:t>
            </a:r>
            <a:r>
              <a:rPr lang="en-US" sz="1000" dirty="0"/>
              <a:t>, </a:t>
            </a:r>
            <a:endParaRPr lang="en-US" sz="1000" dirty="0" smtClean="0"/>
          </a:p>
          <a:p>
            <a:r>
              <a:rPr lang="en-US" sz="1000" dirty="0" smtClean="0"/>
              <a:t>interpretations</a:t>
            </a:r>
            <a:r>
              <a:rPr lang="en-US" sz="1000" dirty="0"/>
              <a:t>, conclusions, </a:t>
            </a:r>
            <a:r>
              <a:rPr lang="en-US" sz="1000" dirty="0" smtClean="0"/>
              <a:t>and </a:t>
            </a:r>
            <a:r>
              <a:rPr lang="en-US" sz="1000" dirty="0"/>
              <a:t>recommendations are those of the authors and are not necessarily endorsed by the United States Government</a:t>
            </a:r>
            <a:r>
              <a:rPr lang="en-US" sz="1000" dirty="0" smtClean="0"/>
              <a:t>.</a:t>
            </a:r>
            <a:endParaRPr lang="en-US" sz="1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086600" cy="7620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LLAMAComm Timing Diagram Example</a:t>
            </a:r>
          </a:p>
        </p:txBody>
      </p:sp>
      <p:pic>
        <p:nvPicPr>
          <p:cNvPr id="34819" name="Picture 4" descr="timing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5" b="2151"/>
          <a:stretch>
            <a:fillRect/>
          </a:stretch>
        </p:blipFill>
        <p:spPr bwMode="auto">
          <a:xfrm>
            <a:off x="930275" y="1031875"/>
            <a:ext cx="6723063" cy="536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Content Placeholder 2"/>
          <p:cNvSpPr>
            <a:spLocks noGrp="1"/>
          </p:cNvSpPr>
          <p:nvPr>
            <p:ph idx="1"/>
          </p:nvPr>
        </p:nvSpPr>
        <p:spPr>
          <a:xfrm>
            <a:off x="423863" y="815975"/>
            <a:ext cx="6967537" cy="809625"/>
          </a:xfrm>
        </p:spPr>
        <p:txBody>
          <a:bodyPr/>
          <a:lstStyle/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Complex datalink simulations are possible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Colors indicate center frequency 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871538" y="1600200"/>
            <a:ext cx="1246187" cy="4368800"/>
            <a:chOff x="872068" y="1600200"/>
            <a:chExt cx="1246303" cy="4368801"/>
          </a:xfrm>
        </p:grpSpPr>
        <p:sp>
          <p:nvSpPr>
            <p:cNvPr id="34849" name="Oval 5"/>
            <p:cNvSpPr>
              <a:spLocks noChangeArrowheads="1"/>
            </p:cNvSpPr>
            <p:nvPr/>
          </p:nvSpPr>
          <p:spPr bwMode="auto">
            <a:xfrm>
              <a:off x="872068" y="1600200"/>
              <a:ext cx="1219200" cy="253153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0" name="TextBox 6"/>
            <p:cNvSpPr txBox="1">
              <a:spLocks noChangeArrowheads="1"/>
            </p:cNvSpPr>
            <p:nvPr/>
          </p:nvSpPr>
          <p:spPr bwMode="auto">
            <a:xfrm>
              <a:off x="973666" y="2481358"/>
              <a:ext cx="100540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Cognitive</a:t>
              </a:r>
            </a:p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Radios</a:t>
              </a:r>
            </a:p>
          </p:txBody>
        </p:sp>
        <p:sp>
          <p:nvSpPr>
            <p:cNvPr id="34851" name="Oval 10"/>
            <p:cNvSpPr>
              <a:spLocks noChangeArrowheads="1"/>
            </p:cNvSpPr>
            <p:nvPr/>
          </p:nvSpPr>
          <p:spPr bwMode="auto">
            <a:xfrm>
              <a:off x="914400" y="4150784"/>
              <a:ext cx="1159933" cy="1818217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2" name="TextBox 11"/>
            <p:cNvSpPr txBox="1">
              <a:spLocks noChangeArrowheads="1"/>
            </p:cNvSpPr>
            <p:nvPr/>
          </p:nvSpPr>
          <p:spPr bwMode="auto">
            <a:xfrm>
              <a:off x="905930" y="4807583"/>
              <a:ext cx="12124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1">
                  <a:solidFill>
                    <a:srgbClr val="0000FF"/>
                  </a:solidFill>
                </a:rPr>
                <a:t>Interference</a:t>
              </a:r>
            </a:p>
          </p:txBody>
        </p: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071688" y="2082800"/>
            <a:ext cx="1112837" cy="896938"/>
            <a:chOff x="2071854" y="2082801"/>
            <a:chExt cx="1111978" cy="896381"/>
          </a:xfrm>
        </p:grpSpPr>
        <p:sp>
          <p:nvSpPr>
            <p:cNvPr id="34847" name="Oval 13"/>
            <p:cNvSpPr>
              <a:spLocks noChangeArrowheads="1"/>
            </p:cNvSpPr>
            <p:nvPr/>
          </p:nvSpPr>
          <p:spPr bwMode="auto">
            <a:xfrm>
              <a:off x="2104500" y="2082801"/>
              <a:ext cx="723367" cy="457200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8" name="TextBox 16"/>
            <p:cNvSpPr txBox="1">
              <a:spLocks noChangeArrowheads="1"/>
            </p:cNvSpPr>
            <p:nvPr/>
          </p:nvSpPr>
          <p:spPr bwMode="auto">
            <a:xfrm>
              <a:off x="2071854" y="2455962"/>
              <a:ext cx="111197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Spectrum</a:t>
              </a:r>
            </a:p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Monitoring</a:t>
              </a:r>
            </a:p>
          </p:txBody>
        </p: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2994025" y="2786063"/>
            <a:ext cx="876300" cy="617537"/>
            <a:chOff x="2993595" y="2786166"/>
            <a:chExt cx="877163" cy="617433"/>
          </a:xfrm>
        </p:grpSpPr>
        <p:sp>
          <p:nvSpPr>
            <p:cNvPr id="34845" name="Oval 19"/>
            <p:cNvSpPr>
              <a:spLocks noChangeArrowheads="1"/>
            </p:cNvSpPr>
            <p:nvPr/>
          </p:nvSpPr>
          <p:spPr bwMode="auto">
            <a:xfrm>
              <a:off x="3022600" y="3039533"/>
              <a:ext cx="177802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6" name="TextBox 20"/>
            <p:cNvSpPr txBox="1">
              <a:spLocks noChangeArrowheads="1"/>
            </p:cNvSpPr>
            <p:nvPr/>
          </p:nvSpPr>
          <p:spPr bwMode="auto">
            <a:xfrm>
              <a:off x="2993595" y="2786166"/>
              <a:ext cx="87716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Sync Tx</a:t>
              </a:r>
            </a:p>
          </p:txBody>
        </p:sp>
      </p:grpSp>
      <p:grpSp>
        <p:nvGrpSpPr>
          <p:cNvPr id="5" name="Group 42"/>
          <p:cNvGrpSpPr>
            <a:grpSpLocks/>
          </p:cNvGrpSpPr>
          <p:nvPr/>
        </p:nvGrpSpPr>
        <p:grpSpPr bwMode="auto">
          <a:xfrm>
            <a:off x="2233613" y="1414463"/>
            <a:ext cx="1662112" cy="2687637"/>
            <a:chOff x="2233881" y="1414565"/>
            <a:chExt cx="1661813" cy="2686910"/>
          </a:xfrm>
        </p:grpSpPr>
        <p:sp>
          <p:nvSpPr>
            <p:cNvPr id="34839" name="TextBox 14"/>
            <p:cNvSpPr txBox="1">
              <a:spLocks noChangeArrowheads="1"/>
            </p:cNvSpPr>
            <p:nvPr/>
          </p:nvSpPr>
          <p:spPr bwMode="auto">
            <a:xfrm>
              <a:off x="2233881" y="1414565"/>
              <a:ext cx="83869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Pilot Tx</a:t>
              </a:r>
            </a:p>
          </p:txBody>
        </p:sp>
        <p:sp>
          <p:nvSpPr>
            <p:cNvPr id="34840" name="Oval 15"/>
            <p:cNvSpPr>
              <a:spLocks noChangeArrowheads="1"/>
            </p:cNvSpPr>
            <p:nvPr/>
          </p:nvSpPr>
          <p:spPr bwMode="auto">
            <a:xfrm>
              <a:off x="2709333" y="1651001"/>
              <a:ext cx="406400" cy="457200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1" name="Oval 17"/>
            <p:cNvSpPr>
              <a:spLocks noChangeArrowheads="1"/>
            </p:cNvSpPr>
            <p:nvPr/>
          </p:nvSpPr>
          <p:spPr bwMode="auto">
            <a:xfrm>
              <a:off x="2971800" y="3420534"/>
              <a:ext cx="135468" cy="457200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2" name="TextBox 18"/>
            <p:cNvSpPr txBox="1">
              <a:spLocks noChangeArrowheads="1"/>
            </p:cNvSpPr>
            <p:nvPr/>
          </p:nvSpPr>
          <p:spPr bwMode="auto">
            <a:xfrm>
              <a:off x="2345259" y="3793698"/>
              <a:ext cx="85301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Pilot Rx</a:t>
              </a:r>
            </a:p>
          </p:txBody>
        </p:sp>
        <p:sp>
          <p:nvSpPr>
            <p:cNvPr id="34843" name="Oval 21"/>
            <p:cNvSpPr>
              <a:spLocks noChangeArrowheads="1"/>
            </p:cNvSpPr>
            <p:nvPr/>
          </p:nvSpPr>
          <p:spPr bwMode="auto">
            <a:xfrm>
              <a:off x="2751667" y="2159000"/>
              <a:ext cx="397933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4" name="TextBox 22"/>
            <p:cNvSpPr txBox="1">
              <a:spLocks noChangeArrowheads="1"/>
            </p:cNvSpPr>
            <p:nvPr/>
          </p:nvSpPr>
          <p:spPr bwMode="auto">
            <a:xfrm>
              <a:off x="3002526" y="2396699"/>
              <a:ext cx="89316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Sync Rx</a:t>
              </a:r>
            </a:p>
          </p:txBody>
        </p: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3081338" y="1431925"/>
            <a:ext cx="1217612" cy="2695575"/>
            <a:chOff x="3081866" y="1431499"/>
            <a:chExt cx="1217579" cy="2695376"/>
          </a:xfrm>
        </p:grpSpPr>
        <p:sp>
          <p:nvSpPr>
            <p:cNvPr id="34835" name="Oval 23"/>
            <p:cNvSpPr>
              <a:spLocks noChangeArrowheads="1"/>
            </p:cNvSpPr>
            <p:nvPr/>
          </p:nvSpPr>
          <p:spPr bwMode="auto">
            <a:xfrm>
              <a:off x="3107266" y="1701800"/>
              <a:ext cx="948268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6" name="TextBox 24"/>
            <p:cNvSpPr txBox="1">
              <a:spLocks noChangeArrowheads="1"/>
            </p:cNvSpPr>
            <p:nvPr/>
          </p:nvSpPr>
          <p:spPr bwMode="auto">
            <a:xfrm>
              <a:off x="3161937" y="1431499"/>
              <a:ext cx="10823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Control Tx</a:t>
              </a:r>
            </a:p>
          </p:txBody>
        </p:sp>
        <p:sp>
          <p:nvSpPr>
            <p:cNvPr id="34837" name="Oval 25"/>
            <p:cNvSpPr>
              <a:spLocks noChangeArrowheads="1"/>
            </p:cNvSpPr>
            <p:nvPr/>
          </p:nvSpPr>
          <p:spPr bwMode="auto">
            <a:xfrm>
              <a:off x="3081866" y="3505200"/>
              <a:ext cx="948268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8" name="TextBox 26"/>
            <p:cNvSpPr txBox="1">
              <a:spLocks noChangeArrowheads="1"/>
            </p:cNvSpPr>
            <p:nvPr/>
          </p:nvSpPr>
          <p:spPr bwMode="auto">
            <a:xfrm>
              <a:off x="3191449" y="3819098"/>
              <a:ext cx="110799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Control Rx</a:t>
              </a:r>
            </a:p>
          </p:txBody>
        </p:sp>
      </p:grp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3970338" y="1431925"/>
            <a:ext cx="3336925" cy="2678113"/>
            <a:chOff x="3970864" y="1431498"/>
            <a:chExt cx="3335868" cy="2678445"/>
          </a:xfrm>
        </p:grpSpPr>
        <p:sp>
          <p:nvSpPr>
            <p:cNvPr id="34827" name="Oval 27"/>
            <p:cNvSpPr>
              <a:spLocks noChangeArrowheads="1"/>
            </p:cNvSpPr>
            <p:nvPr/>
          </p:nvSpPr>
          <p:spPr bwMode="auto">
            <a:xfrm>
              <a:off x="3979331" y="2150533"/>
              <a:ext cx="3302001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28" name="TextBox 28"/>
            <p:cNvSpPr txBox="1">
              <a:spLocks noChangeArrowheads="1"/>
            </p:cNvSpPr>
            <p:nvPr/>
          </p:nvSpPr>
          <p:spPr bwMode="auto">
            <a:xfrm>
              <a:off x="4971999" y="2464432"/>
              <a:ext cx="101822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Uplink Rx</a:t>
              </a:r>
            </a:p>
          </p:txBody>
        </p:sp>
        <p:sp>
          <p:nvSpPr>
            <p:cNvPr id="34829" name="TextBox 29"/>
            <p:cNvSpPr txBox="1">
              <a:spLocks noChangeArrowheads="1"/>
            </p:cNvSpPr>
            <p:nvPr/>
          </p:nvSpPr>
          <p:spPr bwMode="auto">
            <a:xfrm>
              <a:off x="4858592" y="2777699"/>
              <a:ext cx="12619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Downlink Rx</a:t>
              </a:r>
            </a:p>
          </p:txBody>
        </p:sp>
        <p:sp>
          <p:nvSpPr>
            <p:cNvPr id="34830" name="Oval 31"/>
            <p:cNvSpPr>
              <a:spLocks noChangeArrowheads="1"/>
            </p:cNvSpPr>
            <p:nvPr/>
          </p:nvSpPr>
          <p:spPr bwMode="auto">
            <a:xfrm>
              <a:off x="3979331" y="3039533"/>
              <a:ext cx="3302001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1" name="Oval 32"/>
            <p:cNvSpPr>
              <a:spLocks noChangeArrowheads="1"/>
            </p:cNvSpPr>
            <p:nvPr/>
          </p:nvSpPr>
          <p:spPr bwMode="auto">
            <a:xfrm>
              <a:off x="4004731" y="1710267"/>
              <a:ext cx="3302001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2" name="TextBox 33"/>
            <p:cNvSpPr txBox="1">
              <a:spLocks noChangeArrowheads="1"/>
            </p:cNvSpPr>
            <p:nvPr/>
          </p:nvSpPr>
          <p:spPr bwMode="auto">
            <a:xfrm>
              <a:off x="4941249" y="1431498"/>
              <a:ext cx="12490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Downlink Tx</a:t>
              </a:r>
            </a:p>
          </p:txBody>
        </p:sp>
        <p:sp>
          <p:nvSpPr>
            <p:cNvPr id="34833" name="Oval 34"/>
            <p:cNvSpPr>
              <a:spLocks noChangeArrowheads="1"/>
            </p:cNvSpPr>
            <p:nvPr/>
          </p:nvSpPr>
          <p:spPr bwMode="auto">
            <a:xfrm>
              <a:off x="3970864" y="3488267"/>
              <a:ext cx="3302001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4" name="TextBox 35"/>
            <p:cNvSpPr txBox="1">
              <a:spLocks noChangeArrowheads="1"/>
            </p:cNvSpPr>
            <p:nvPr/>
          </p:nvSpPr>
          <p:spPr bwMode="auto">
            <a:xfrm>
              <a:off x="4841660" y="3802166"/>
              <a:ext cx="12619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Downlink Rx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LLAMAComm Requirements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MATLAB R2009b or later</a:t>
            </a:r>
          </a:p>
          <a:p>
            <a:pPr lvl="1"/>
            <a:r>
              <a:rPr lang="en-US" sz="2000">
                <a:latin typeface="Arial" charset="0"/>
                <a:ea typeface="ＭＳ Ｐゴシック" charset="0"/>
              </a:rPr>
              <a:t>Signal processing toolbox</a:t>
            </a:r>
          </a:p>
          <a:p>
            <a:pPr lvl="1"/>
            <a:endParaRPr lang="en-US" sz="2000">
              <a:latin typeface="Arial" charset="0"/>
              <a:ea typeface="ＭＳ Ｐゴシック" charset="0"/>
            </a:endParaRPr>
          </a:p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Familiarity with MATLAB programming</a:t>
            </a:r>
          </a:p>
          <a:p>
            <a:endParaRPr lang="en-US" sz="240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Fast processor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3" descr="urban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" t="8594" r="5705"/>
          <a:stretch>
            <a:fillRect/>
          </a:stretch>
        </p:blipFill>
        <p:spPr bwMode="auto">
          <a:xfrm>
            <a:off x="4733925" y="3829050"/>
            <a:ext cx="39941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930275" y="0"/>
            <a:ext cx="7378700" cy="7620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Scope of LLAMAComm Path Loss Models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" y="982663"/>
            <a:ext cx="4221163" cy="5027612"/>
          </a:xfrm>
        </p:spPr>
        <p:txBody>
          <a:bodyPr/>
          <a:lstStyle/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Input parameter range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frequency:          10 MHz – 6 GHz 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range:                  1 m – 300 km</a:t>
            </a:r>
            <a:r>
              <a:rPr lang="en-US" sz="1600" baseline="30000">
                <a:latin typeface="Arial" charset="0"/>
                <a:ea typeface="ＭＳ Ｐゴシック" charset="0"/>
              </a:rPr>
              <a:t>(1)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antenna height:   1 m – 10 km</a:t>
            </a:r>
          </a:p>
          <a:p>
            <a:pPr lvl="1"/>
            <a:endParaRPr lang="en-US" sz="1600">
              <a:latin typeface="Arial" charset="0"/>
              <a:ea typeface="ＭＳ Ｐゴシック" charset="0"/>
            </a:endParaRPr>
          </a:p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Supported environments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urban/suburban/rural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in-building/building penetration/ outdoors</a:t>
            </a:r>
          </a:p>
          <a:p>
            <a:pPr lvl="1"/>
            <a:endParaRPr lang="en-US" sz="1600">
              <a:latin typeface="Arial" charset="0"/>
              <a:ea typeface="ＭＳ Ｐゴシック" charset="0"/>
            </a:endParaRPr>
          </a:p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Model Outputs 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log-normal shadowing loss</a:t>
            </a:r>
          </a:p>
          <a:p>
            <a:pPr lvl="2"/>
            <a:r>
              <a:rPr lang="en-US" sz="1400">
                <a:latin typeface="Arial" charset="0"/>
                <a:ea typeface="ＭＳ Ｐゴシック" charset="0"/>
              </a:rPr>
              <a:t>median power loss</a:t>
            </a:r>
          </a:p>
          <a:p>
            <a:pPr lvl="2"/>
            <a:r>
              <a:rPr lang="en-US" sz="1400">
                <a:latin typeface="Arial" charset="0"/>
                <a:ea typeface="ＭＳ Ｐゴシック" charset="0"/>
              </a:rPr>
              <a:t>standard deviation</a:t>
            </a:r>
          </a:p>
          <a:p>
            <a:pPr lvl="2"/>
            <a:r>
              <a:rPr lang="en-US" sz="1400">
                <a:latin typeface="Arial" charset="0"/>
                <a:ea typeface="ＭＳ Ｐゴシック" charset="0"/>
              </a:rPr>
              <a:t>shadowing correlation with angle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multipath fading</a:t>
            </a:r>
          </a:p>
          <a:p>
            <a:pPr lvl="2"/>
            <a:r>
              <a:rPr lang="en-US" sz="1400">
                <a:latin typeface="Arial" charset="0"/>
                <a:ea typeface="ＭＳ Ｐゴシック" charset="0"/>
                <a:cs typeface="Arial" charset="0"/>
              </a:rPr>
              <a:t>Rice k-factor </a:t>
            </a:r>
          </a:p>
          <a:p>
            <a:pPr lvl="2"/>
            <a:r>
              <a:rPr lang="en-US" sz="1400">
                <a:latin typeface="Arial" charset="0"/>
                <a:ea typeface="ＭＳ Ｐゴシック" charset="0"/>
              </a:rPr>
              <a:t>delay spread</a:t>
            </a:r>
          </a:p>
          <a:p>
            <a:pPr lvl="1"/>
            <a:endParaRPr lang="en-US" sz="1600">
              <a:latin typeface="Arial" charset="0"/>
              <a:ea typeface="ＭＳ Ｐゴシック" charset="0"/>
            </a:endParaRPr>
          </a:p>
          <a:p>
            <a:pPr lvl="1"/>
            <a:endParaRPr lang="en-US" sz="1600">
              <a:latin typeface="Arial" charset="0"/>
              <a:ea typeface="ＭＳ Ｐゴシック" charset="0"/>
            </a:endParaRPr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508000" y="6016625"/>
            <a:ext cx="35290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/>
              <a:t>(1) Longer ranges only required for very high receivers </a:t>
            </a:r>
          </a:p>
        </p:txBody>
      </p:sp>
      <p:sp>
        <p:nvSpPr>
          <p:cNvPr id="37894" name="Text Box 41"/>
          <p:cNvSpPr txBox="1">
            <a:spLocks noChangeArrowheads="1"/>
          </p:cNvSpPr>
          <p:nvPr/>
        </p:nvSpPr>
        <p:spPr bwMode="auto">
          <a:xfrm>
            <a:off x="6427788" y="3617913"/>
            <a:ext cx="84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Urban</a:t>
            </a:r>
          </a:p>
        </p:txBody>
      </p:sp>
      <p:pic>
        <p:nvPicPr>
          <p:cNvPr id="37895" name="Picture 42" descr="rural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" t="8594" r="5705"/>
          <a:stretch>
            <a:fillRect/>
          </a:stretch>
        </p:blipFill>
        <p:spPr bwMode="auto">
          <a:xfrm>
            <a:off x="4697413" y="1141413"/>
            <a:ext cx="39941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Text Box 38"/>
          <p:cNvSpPr txBox="1">
            <a:spLocks noChangeArrowheads="1"/>
          </p:cNvSpPr>
          <p:nvPr/>
        </p:nvSpPr>
        <p:spPr bwMode="auto">
          <a:xfrm>
            <a:off x="6381750" y="903288"/>
            <a:ext cx="768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Rural</a:t>
            </a:r>
          </a:p>
        </p:txBody>
      </p:sp>
      <p:sp>
        <p:nvSpPr>
          <p:cNvPr id="37897" name="Text Box 44"/>
          <p:cNvSpPr txBox="1">
            <a:spLocks noChangeArrowheads="1"/>
          </p:cNvSpPr>
          <p:nvPr/>
        </p:nvSpPr>
        <p:spPr bwMode="auto">
          <a:xfrm rot="-5400000">
            <a:off x="3736181" y="4491832"/>
            <a:ext cx="2100263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Median Path Loss (dB)</a:t>
            </a:r>
          </a:p>
        </p:txBody>
      </p:sp>
      <p:sp>
        <p:nvSpPr>
          <p:cNvPr id="37898" name="Text Box 45"/>
          <p:cNvSpPr txBox="1">
            <a:spLocks noChangeArrowheads="1"/>
          </p:cNvSpPr>
          <p:nvPr/>
        </p:nvSpPr>
        <p:spPr bwMode="auto">
          <a:xfrm rot="-5400000">
            <a:off x="3710782" y="1816894"/>
            <a:ext cx="2100262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Median Path Loss (dB)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19100" y="968375"/>
            <a:ext cx="8464550" cy="1227138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Examine path loss from Interferer to Receiver</a:t>
            </a:r>
          </a:p>
          <a:p>
            <a:pPr lvl="1">
              <a:lnSpc>
                <a:spcPct val="70000"/>
              </a:lnSpc>
            </a:pPr>
            <a:r>
              <a:rPr lang="en-US" sz="1600">
                <a:latin typeface="Arial" charset="0"/>
                <a:ea typeface="ＭＳ Ｐゴシック" charset="0"/>
              </a:rPr>
              <a:t>Urban environment</a:t>
            </a:r>
          </a:p>
          <a:p>
            <a:pPr lvl="1">
              <a:lnSpc>
                <a:spcPct val="70000"/>
              </a:lnSpc>
            </a:pPr>
            <a:r>
              <a:rPr lang="en-US" sz="1600">
                <a:latin typeface="Arial" charset="0"/>
                <a:ea typeface="ＭＳ Ｐゴシック" charset="0"/>
              </a:rPr>
              <a:t>Outdoors</a:t>
            </a:r>
          </a:p>
          <a:p>
            <a:pPr lvl="1">
              <a:lnSpc>
                <a:spcPct val="70000"/>
              </a:lnSpc>
            </a:pPr>
            <a:r>
              <a:rPr lang="en-US" sz="1600">
                <a:latin typeface="Arial" charset="0"/>
                <a:ea typeface="ＭＳ Ｐゴシック" charset="0"/>
              </a:rPr>
              <a:t>Receiver below roof height</a:t>
            </a:r>
          </a:p>
          <a:p>
            <a:pPr lvl="1">
              <a:lnSpc>
                <a:spcPct val="70000"/>
              </a:lnSpc>
            </a:pPr>
            <a:r>
              <a:rPr lang="en-US" sz="1600">
                <a:latin typeface="Arial" charset="0"/>
                <a:ea typeface="ＭＳ Ｐゴシック" charset="0"/>
              </a:rPr>
              <a:t>Range &gt; 1 km</a:t>
            </a:r>
          </a:p>
          <a:p>
            <a:pPr lvl="1">
              <a:lnSpc>
                <a:spcPct val="70000"/>
              </a:lnSpc>
            </a:pPr>
            <a:endParaRPr lang="en-US" sz="1600">
              <a:latin typeface="Arial" charset="0"/>
              <a:ea typeface="ＭＳ Ｐゴシック" charset="0"/>
            </a:endParaRPr>
          </a:p>
        </p:txBody>
      </p:sp>
      <p:pic>
        <p:nvPicPr>
          <p:cNvPr id="407555" name="Picture 3" descr="bkgrd"/>
          <p:cNvPicPr>
            <a:picLocks noChangeAspect="1" noChangeArrowheads="1"/>
          </p:cNvPicPr>
          <p:nvPr/>
        </p:nvPicPr>
        <p:blipFill>
          <a:blip r:embed="rId3"/>
          <a:srcRect t="25391"/>
          <a:stretch>
            <a:fillRect/>
          </a:stretch>
        </p:blipFill>
        <p:spPr bwMode="auto">
          <a:xfrm>
            <a:off x="204788" y="2309813"/>
            <a:ext cx="8745537" cy="4011612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39940" name="Line 4"/>
          <p:cNvSpPr>
            <a:spLocks noChangeShapeType="1"/>
          </p:cNvSpPr>
          <p:nvPr/>
        </p:nvSpPr>
        <p:spPr bwMode="auto">
          <a:xfrm flipV="1">
            <a:off x="5413375" y="5035550"/>
            <a:ext cx="1588" cy="119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Line 5"/>
          <p:cNvSpPr>
            <a:spLocks noChangeShapeType="1"/>
          </p:cNvSpPr>
          <p:nvPr/>
        </p:nvSpPr>
        <p:spPr bwMode="auto">
          <a:xfrm flipV="1">
            <a:off x="5548313" y="5027613"/>
            <a:ext cx="1587" cy="119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Line 6"/>
          <p:cNvSpPr>
            <a:spLocks noChangeShapeType="1"/>
          </p:cNvSpPr>
          <p:nvPr/>
        </p:nvSpPr>
        <p:spPr bwMode="auto">
          <a:xfrm flipV="1">
            <a:off x="5486400" y="5029200"/>
            <a:ext cx="0" cy="119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 flipH="1" flipV="1">
            <a:off x="8224838" y="5019675"/>
            <a:ext cx="1587" cy="2206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944" name="Picture 10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2462213"/>
            <a:ext cx="7112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45" name="Group 11"/>
          <p:cNvGrpSpPr>
            <a:grpSpLocks/>
          </p:cNvGrpSpPr>
          <p:nvPr/>
        </p:nvGrpSpPr>
        <p:grpSpPr bwMode="auto">
          <a:xfrm rot="3054261">
            <a:off x="7657307" y="4479131"/>
            <a:ext cx="712788" cy="473075"/>
            <a:chOff x="480" y="2932"/>
            <a:chExt cx="573" cy="380"/>
          </a:xfrm>
        </p:grpSpPr>
        <p:sp>
          <p:nvSpPr>
            <p:cNvPr id="39962" name="Arc 12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3" name="Arc 13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4" name="Arc 14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946" name="Group 15"/>
          <p:cNvGrpSpPr>
            <a:grpSpLocks/>
          </p:cNvGrpSpPr>
          <p:nvPr/>
        </p:nvGrpSpPr>
        <p:grpSpPr bwMode="auto">
          <a:xfrm rot="6846112">
            <a:off x="5293520" y="4602956"/>
            <a:ext cx="792162" cy="746125"/>
            <a:chOff x="4884" y="2737"/>
            <a:chExt cx="499" cy="470"/>
          </a:xfrm>
        </p:grpSpPr>
        <p:sp>
          <p:nvSpPr>
            <p:cNvPr id="39959" name="Arc 16"/>
            <p:cNvSpPr>
              <a:spLocks/>
            </p:cNvSpPr>
            <p:nvPr/>
          </p:nvSpPr>
          <p:spPr bwMode="auto">
            <a:xfrm rot="-4506806">
              <a:off x="5083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0" name="Arc 17"/>
            <p:cNvSpPr>
              <a:spLocks/>
            </p:cNvSpPr>
            <p:nvPr/>
          </p:nvSpPr>
          <p:spPr bwMode="auto">
            <a:xfrm rot="-5277451">
              <a:off x="4968" y="2832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1" name="Arc 18"/>
            <p:cNvSpPr>
              <a:spLocks/>
            </p:cNvSpPr>
            <p:nvPr/>
          </p:nvSpPr>
          <p:spPr bwMode="auto">
            <a:xfrm rot="-5277451">
              <a:off x="4912" y="2709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947" name="Group 19"/>
          <p:cNvGrpSpPr>
            <a:grpSpLocks/>
          </p:cNvGrpSpPr>
          <p:nvPr/>
        </p:nvGrpSpPr>
        <p:grpSpPr bwMode="auto">
          <a:xfrm rot="2561371">
            <a:off x="7164388" y="2886075"/>
            <a:ext cx="717550" cy="415925"/>
            <a:chOff x="3936" y="2304"/>
            <a:chExt cx="573" cy="380"/>
          </a:xfrm>
        </p:grpSpPr>
        <p:sp>
          <p:nvSpPr>
            <p:cNvPr id="39956" name="Arc 20"/>
            <p:cNvSpPr>
              <a:spLocks/>
            </p:cNvSpPr>
            <p:nvPr/>
          </p:nvSpPr>
          <p:spPr bwMode="auto">
            <a:xfrm rot="4378367">
              <a:off x="3961" y="2279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7" name="Arc 21"/>
            <p:cNvSpPr>
              <a:spLocks/>
            </p:cNvSpPr>
            <p:nvPr/>
          </p:nvSpPr>
          <p:spPr bwMode="auto">
            <a:xfrm rot="3607722">
              <a:off x="4064" y="2305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8" name="Arc 22"/>
            <p:cNvSpPr>
              <a:spLocks/>
            </p:cNvSpPr>
            <p:nvPr/>
          </p:nvSpPr>
          <p:spPr bwMode="auto">
            <a:xfrm rot="3607722">
              <a:off x="4157" y="2333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48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Path Loss Example</a:t>
            </a:r>
          </a:p>
        </p:txBody>
      </p:sp>
      <p:sp>
        <p:nvSpPr>
          <p:cNvPr id="39949" name="Text Box 24"/>
          <p:cNvSpPr txBox="1">
            <a:spLocks noChangeArrowheads="1"/>
          </p:cNvSpPr>
          <p:nvPr/>
        </p:nvSpPr>
        <p:spPr bwMode="auto">
          <a:xfrm>
            <a:off x="4891088" y="5410200"/>
            <a:ext cx="1301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Transmitter</a:t>
            </a:r>
          </a:p>
        </p:txBody>
      </p:sp>
      <p:sp>
        <p:nvSpPr>
          <p:cNvPr id="39950" name="Text Box 25"/>
          <p:cNvSpPr txBox="1">
            <a:spLocks noChangeArrowheads="1"/>
          </p:cNvSpPr>
          <p:nvPr/>
        </p:nvSpPr>
        <p:spPr bwMode="auto">
          <a:xfrm>
            <a:off x="7392988" y="573246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Receiver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9951" name="Text Box 26"/>
          <p:cNvSpPr txBox="1">
            <a:spLocks noChangeArrowheads="1"/>
          </p:cNvSpPr>
          <p:nvPr/>
        </p:nvSpPr>
        <p:spPr bwMode="auto">
          <a:xfrm>
            <a:off x="6024563" y="2455863"/>
            <a:ext cx="10858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Interferer</a:t>
            </a:r>
          </a:p>
        </p:txBody>
      </p:sp>
      <p:sp>
        <p:nvSpPr>
          <p:cNvPr id="39952" name="Line 27"/>
          <p:cNvSpPr>
            <a:spLocks noChangeShapeType="1"/>
          </p:cNvSpPr>
          <p:nvPr/>
        </p:nvSpPr>
        <p:spPr bwMode="auto">
          <a:xfrm>
            <a:off x="7635875" y="3368675"/>
            <a:ext cx="369888" cy="1233488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953" name="Picture 27" descr="tankRig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5076825"/>
            <a:ext cx="1276350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Picture 28" descr="TankLef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5059363"/>
            <a:ext cx="7588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5" name="Text Box 26"/>
          <p:cNvSpPr txBox="1">
            <a:spLocks noChangeArrowheads="1"/>
          </p:cNvSpPr>
          <p:nvPr/>
        </p:nvSpPr>
        <p:spPr bwMode="auto">
          <a:xfrm>
            <a:off x="1206500" y="2576513"/>
            <a:ext cx="20653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Path Loss Example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Lvsrangeandfreqency_urban_outdo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4994" r="5000" b="3329"/>
          <a:stretch>
            <a:fillRect/>
          </a:stretch>
        </p:blipFill>
        <p:spPr bwMode="auto">
          <a:xfrm>
            <a:off x="160338" y="3328988"/>
            <a:ext cx="3856037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Path Loss Model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10 MHz-6 GHz, 10 m–20 km,  Multiple Environments &amp; Sites</a:t>
            </a:r>
          </a:p>
        </p:txBody>
      </p:sp>
      <p:grpSp>
        <p:nvGrpSpPr>
          <p:cNvPr id="2" name="Group 81"/>
          <p:cNvGrpSpPr>
            <a:grpSpLocks/>
          </p:cNvGrpSpPr>
          <p:nvPr/>
        </p:nvGrpSpPr>
        <p:grpSpPr bwMode="auto">
          <a:xfrm>
            <a:off x="2568575" y="931863"/>
            <a:ext cx="1868488" cy="1819275"/>
            <a:chOff x="1618" y="587"/>
            <a:chExt cx="1177" cy="1146"/>
          </a:xfrm>
        </p:grpSpPr>
        <p:sp>
          <p:nvSpPr>
            <p:cNvPr id="42055" name="Text Box 17"/>
            <p:cNvSpPr txBox="1">
              <a:spLocks noChangeArrowheads="1"/>
            </p:cNvSpPr>
            <p:nvPr/>
          </p:nvSpPr>
          <p:spPr bwMode="auto">
            <a:xfrm>
              <a:off x="1974" y="1136"/>
              <a:ext cx="47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Both outdoors</a:t>
              </a:r>
            </a:p>
          </p:txBody>
        </p:sp>
        <p:sp>
          <p:nvSpPr>
            <p:cNvPr id="42056" name="Text Box 15"/>
            <p:cNvSpPr txBox="1">
              <a:spLocks noChangeArrowheads="1"/>
            </p:cNvSpPr>
            <p:nvPr/>
          </p:nvSpPr>
          <p:spPr bwMode="auto">
            <a:xfrm>
              <a:off x="1943" y="587"/>
              <a:ext cx="85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 u="sng"/>
                <a:t>Terminal Sites:</a:t>
              </a:r>
            </a:p>
          </p:txBody>
        </p:sp>
        <p:sp>
          <p:nvSpPr>
            <p:cNvPr id="42057" name="Text Box 16"/>
            <p:cNvSpPr txBox="1">
              <a:spLocks noChangeArrowheads="1"/>
            </p:cNvSpPr>
            <p:nvPr/>
          </p:nvSpPr>
          <p:spPr bwMode="auto">
            <a:xfrm>
              <a:off x="2006" y="1483"/>
              <a:ext cx="4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Both indoors...</a:t>
              </a:r>
            </a:p>
          </p:txBody>
        </p:sp>
        <p:sp>
          <p:nvSpPr>
            <p:cNvPr id="42058" name="Text Box 18"/>
            <p:cNvSpPr txBox="1">
              <a:spLocks noChangeArrowheads="1"/>
            </p:cNvSpPr>
            <p:nvPr/>
          </p:nvSpPr>
          <p:spPr bwMode="auto">
            <a:xfrm>
              <a:off x="2010" y="780"/>
              <a:ext cx="48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One indoors…</a:t>
              </a:r>
            </a:p>
          </p:txBody>
        </p:sp>
        <p:cxnSp>
          <p:nvCxnSpPr>
            <p:cNvPr id="42059" name="AutoShape 19"/>
            <p:cNvCxnSpPr>
              <a:cxnSpLocks noChangeShapeType="1"/>
              <a:stCxn id="42050" idx="3"/>
              <a:endCxn id="42057" idx="1"/>
            </p:cNvCxnSpPr>
            <p:nvPr/>
          </p:nvCxnSpPr>
          <p:spPr bwMode="auto">
            <a:xfrm>
              <a:off x="1618" y="1251"/>
              <a:ext cx="388" cy="35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60" name="AutoShape 20"/>
            <p:cNvCxnSpPr>
              <a:cxnSpLocks noChangeShapeType="1"/>
            </p:cNvCxnSpPr>
            <p:nvPr/>
          </p:nvCxnSpPr>
          <p:spPr bwMode="auto">
            <a:xfrm>
              <a:off x="1618" y="1251"/>
              <a:ext cx="356" cy="1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61" name="AutoShape 21"/>
            <p:cNvCxnSpPr>
              <a:cxnSpLocks noChangeShapeType="1"/>
              <a:stCxn id="42050" idx="3"/>
              <a:endCxn id="42058" idx="1"/>
            </p:cNvCxnSpPr>
            <p:nvPr/>
          </p:nvCxnSpPr>
          <p:spPr bwMode="auto">
            <a:xfrm flipV="1">
              <a:off x="1618" y="905"/>
              <a:ext cx="392" cy="34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1524000" y="936625"/>
            <a:ext cx="1503363" cy="1849438"/>
            <a:chOff x="960" y="590"/>
            <a:chExt cx="947" cy="1165"/>
          </a:xfrm>
        </p:grpSpPr>
        <p:sp>
          <p:nvSpPr>
            <p:cNvPr id="42048" name="Text Box 4"/>
            <p:cNvSpPr txBox="1">
              <a:spLocks noChangeArrowheads="1"/>
            </p:cNvSpPr>
            <p:nvPr/>
          </p:nvSpPr>
          <p:spPr bwMode="auto">
            <a:xfrm>
              <a:off x="1172" y="590"/>
              <a:ext cx="73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 u="sng"/>
                <a:t>Environment:</a:t>
              </a:r>
            </a:p>
          </p:txBody>
        </p:sp>
        <p:sp>
          <p:nvSpPr>
            <p:cNvPr id="42049" name="Text Box 5"/>
            <p:cNvSpPr txBox="1">
              <a:spLocks noChangeArrowheads="1"/>
            </p:cNvSpPr>
            <p:nvPr/>
          </p:nvSpPr>
          <p:spPr bwMode="auto">
            <a:xfrm>
              <a:off x="1247" y="1601"/>
              <a:ext cx="40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Rural…</a:t>
              </a:r>
            </a:p>
          </p:txBody>
        </p:sp>
        <p:sp>
          <p:nvSpPr>
            <p:cNvPr id="42050" name="Text Box 6"/>
            <p:cNvSpPr txBox="1">
              <a:spLocks noChangeArrowheads="1"/>
            </p:cNvSpPr>
            <p:nvPr/>
          </p:nvSpPr>
          <p:spPr bwMode="auto">
            <a:xfrm>
              <a:off x="1259" y="1174"/>
              <a:ext cx="35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Urban</a:t>
              </a:r>
            </a:p>
          </p:txBody>
        </p:sp>
        <p:sp>
          <p:nvSpPr>
            <p:cNvPr id="42051" name="Text Box 7"/>
            <p:cNvSpPr txBox="1">
              <a:spLocks noChangeArrowheads="1"/>
            </p:cNvSpPr>
            <p:nvPr/>
          </p:nvSpPr>
          <p:spPr bwMode="auto">
            <a:xfrm>
              <a:off x="1228" y="747"/>
              <a:ext cx="55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Suburban...</a:t>
              </a:r>
            </a:p>
          </p:txBody>
        </p:sp>
        <p:cxnSp>
          <p:nvCxnSpPr>
            <p:cNvPr id="42052" name="AutoShape 22"/>
            <p:cNvCxnSpPr>
              <a:cxnSpLocks noChangeShapeType="1"/>
              <a:stCxn id="41994" idx="3"/>
              <a:endCxn id="42050" idx="1"/>
            </p:cNvCxnSpPr>
            <p:nvPr/>
          </p:nvCxnSpPr>
          <p:spPr bwMode="auto">
            <a:xfrm>
              <a:off x="960" y="1232"/>
              <a:ext cx="299" cy="1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53" name="AutoShape 23"/>
            <p:cNvCxnSpPr>
              <a:cxnSpLocks noChangeShapeType="1"/>
              <a:stCxn id="41994" idx="3"/>
              <a:endCxn id="42049" idx="1"/>
            </p:cNvCxnSpPr>
            <p:nvPr/>
          </p:nvCxnSpPr>
          <p:spPr bwMode="auto">
            <a:xfrm>
              <a:off x="960" y="1232"/>
              <a:ext cx="287" cy="44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54" name="AutoShape 24"/>
            <p:cNvCxnSpPr>
              <a:cxnSpLocks noChangeShapeType="1"/>
              <a:stCxn id="41994" idx="3"/>
              <a:endCxn id="42051" idx="1"/>
            </p:cNvCxnSpPr>
            <p:nvPr/>
          </p:nvCxnSpPr>
          <p:spPr bwMode="auto">
            <a:xfrm flipV="1">
              <a:off x="960" y="824"/>
              <a:ext cx="268" cy="4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" name="Group 80"/>
          <p:cNvGrpSpPr>
            <a:grpSpLocks/>
          </p:cNvGrpSpPr>
          <p:nvPr/>
        </p:nvGrpSpPr>
        <p:grpSpPr bwMode="auto">
          <a:xfrm>
            <a:off x="3894138" y="938213"/>
            <a:ext cx="2189162" cy="5149850"/>
            <a:chOff x="2453" y="591"/>
            <a:chExt cx="1379" cy="3244"/>
          </a:xfrm>
        </p:grpSpPr>
        <p:sp>
          <p:nvSpPr>
            <p:cNvPr id="42035" name="Text Box 11"/>
            <p:cNvSpPr txBox="1">
              <a:spLocks noChangeArrowheads="1"/>
            </p:cNvSpPr>
            <p:nvPr/>
          </p:nvSpPr>
          <p:spPr bwMode="auto">
            <a:xfrm>
              <a:off x="2993" y="1831"/>
              <a:ext cx="602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Below roof height,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Above roof height and below 200 m</a:t>
              </a:r>
            </a:p>
          </p:txBody>
        </p:sp>
        <p:sp>
          <p:nvSpPr>
            <p:cNvPr id="42036" name="Text Box 8"/>
            <p:cNvSpPr txBox="1">
              <a:spLocks noChangeArrowheads="1"/>
            </p:cNvSpPr>
            <p:nvPr/>
          </p:nvSpPr>
          <p:spPr bwMode="auto">
            <a:xfrm>
              <a:off x="2830" y="591"/>
              <a:ext cx="100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 u="sng"/>
                <a:t>Terminal Heights:</a:t>
              </a:r>
            </a:p>
            <a:p>
              <a:pPr algn="ctr"/>
              <a:r>
                <a:rPr lang="en-US" sz="1000" b="1"/>
                <a:t>(</a:t>
              </a:r>
              <a:r>
                <a:rPr lang="en-US" sz="1000" b="1">
                  <a:solidFill>
                    <a:srgbClr val="0000FF"/>
                  </a:solidFill>
                </a:rPr>
                <a:t>Lower</a:t>
              </a:r>
              <a:r>
                <a:rPr lang="en-US" sz="1000" b="1"/>
                <a:t>/</a:t>
              </a:r>
              <a:r>
                <a:rPr lang="en-US" sz="1000" b="1">
                  <a:solidFill>
                    <a:srgbClr val="FF00FF"/>
                  </a:solidFill>
                </a:rPr>
                <a:t>Higher</a:t>
              </a:r>
              <a:r>
                <a:rPr lang="en-US" sz="1000" b="1"/>
                <a:t>)</a:t>
              </a:r>
            </a:p>
          </p:txBody>
        </p:sp>
        <p:sp>
          <p:nvSpPr>
            <p:cNvPr id="42037" name="Text Box 9"/>
            <p:cNvSpPr txBox="1">
              <a:spLocks noChangeArrowheads="1"/>
            </p:cNvSpPr>
            <p:nvPr/>
          </p:nvSpPr>
          <p:spPr bwMode="auto">
            <a:xfrm>
              <a:off x="2993" y="855"/>
              <a:ext cx="61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>
                  <a:solidFill>
                    <a:srgbClr val="0000FF"/>
                  </a:solidFill>
                </a:rPr>
                <a:t>Below roof height</a:t>
              </a:r>
              <a:r>
                <a:rPr lang="en-US" sz="1000" b="1"/>
                <a:t>, </a:t>
              </a:r>
              <a:r>
                <a:rPr lang="en-US" sz="1000" b="1">
                  <a:solidFill>
                    <a:srgbClr val="FF00FF"/>
                  </a:solidFill>
                </a:rPr>
                <a:t>Below roof height</a:t>
              </a:r>
              <a:r>
                <a:rPr lang="en-US" sz="1000" b="1"/>
                <a:t>…</a:t>
              </a:r>
            </a:p>
          </p:txBody>
        </p:sp>
        <p:sp>
          <p:nvSpPr>
            <p:cNvPr id="42038" name="Text Box 10"/>
            <p:cNvSpPr txBox="1">
              <a:spLocks noChangeArrowheads="1"/>
            </p:cNvSpPr>
            <p:nvPr/>
          </p:nvSpPr>
          <p:spPr bwMode="auto">
            <a:xfrm>
              <a:off x="2993" y="1343"/>
              <a:ext cx="57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Below roof height</a:t>
              </a:r>
              <a:r>
                <a:rPr lang="en-US" sz="1000" b="1"/>
                <a:t>,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Near roof height</a:t>
              </a:r>
              <a:r>
                <a:rPr lang="en-US" sz="1000" b="1"/>
                <a:t>…</a:t>
              </a:r>
            </a:p>
          </p:txBody>
        </p:sp>
        <p:sp>
          <p:nvSpPr>
            <p:cNvPr id="42039" name="Text Box 12"/>
            <p:cNvSpPr txBox="1">
              <a:spLocks noChangeArrowheads="1"/>
            </p:cNvSpPr>
            <p:nvPr/>
          </p:nvSpPr>
          <p:spPr bwMode="auto">
            <a:xfrm>
              <a:off x="2993" y="2416"/>
              <a:ext cx="56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Below roof height,</a:t>
              </a:r>
              <a:r>
                <a:rPr lang="en-US" sz="1000" b="1"/>
                <a:t> </a:t>
              </a:r>
              <a:r>
                <a:rPr lang="en-US" sz="1000" b="1">
                  <a:solidFill>
                    <a:srgbClr val="FF00FF"/>
                  </a:solidFill>
                </a:rPr>
                <a:t>Above 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200 m</a:t>
              </a:r>
              <a:r>
                <a:rPr lang="en-US" sz="1000" b="1"/>
                <a:t>…</a:t>
              </a:r>
            </a:p>
          </p:txBody>
        </p:sp>
        <p:sp>
          <p:nvSpPr>
            <p:cNvPr id="42040" name="Text Box 13"/>
            <p:cNvSpPr txBox="1">
              <a:spLocks noChangeArrowheads="1"/>
            </p:cNvSpPr>
            <p:nvPr/>
          </p:nvSpPr>
          <p:spPr bwMode="auto">
            <a:xfrm>
              <a:off x="2993" y="2904"/>
              <a:ext cx="571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Above roof height,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Below 1000 m</a:t>
              </a:r>
              <a:r>
                <a:rPr lang="en-US" sz="1000" b="1"/>
                <a:t>…</a:t>
              </a:r>
            </a:p>
          </p:txBody>
        </p:sp>
        <p:sp>
          <p:nvSpPr>
            <p:cNvPr id="42041" name="Text Box 14"/>
            <p:cNvSpPr txBox="1">
              <a:spLocks noChangeArrowheads="1"/>
            </p:cNvSpPr>
            <p:nvPr/>
          </p:nvSpPr>
          <p:spPr bwMode="auto">
            <a:xfrm>
              <a:off x="2993" y="3393"/>
              <a:ext cx="59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Above roof height,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Above 1000 m</a:t>
              </a:r>
              <a:r>
                <a:rPr lang="en-US" sz="1000" b="1"/>
                <a:t>…</a:t>
              </a:r>
            </a:p>
          </p:txBody>
        </p:sp>
        <p:cxnSp>
          <p:nvCxnSpPr>
            <p:cNvPr id="42042" name="AutoShape 25"/>
            <p:cNvCxnSpPr>
              <a:cxnSpLocks noChangeShapeType="1"/>
              <a:stCxn id="42055" idx="3"/>
              <a:endCxn id="42039" idx="1"/>
            </p:cNvCxnSpPr>
            <p:nvPr/>
          </p:nvCxnSpPr>
          <p:spPr bwMode="auto">
            <a:xfrm>
              <a:off x="2453" y="1261"/>
              <a:ext cx="540" cy="137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43" name="AutoShape 26"/>
            <p:cNvCxnSpPr>
              <a:cxnSpLocks noChangeShapeType="1"/>
              <a:stCxn id="42038" idx="1"/>
              <a:endCxn id="42055" idx="3"/>
            </p:cNvCxnSpPr>
            <p:nvPr/>
          </p:nvCxnSpPr>
          <p:spPr bwMode="auto">
            <a:xfrm flipH="1" flipV="1">
              <a:off x="2453" y="1261"/>
              <a:ext cx="540" cy="30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44" name="AutoShape 27"/>
            <p:cNvCxnSpPr>
              <a:cxnSpLocks noChangeShapeType="1"/>
              <a:stCxn id="42037" idx="1"/>
              <a:endCxn id="42055" idx="3"/>
            </p:cNvCxnSpPr>
            <p:nvPr/>
          </p:nvCxnSpPr>
          <p:spPr bwMode="auto">
            <a:xfrm flipH="1">
              <a:off x="2453" y="1076"/>
              <a:ext cx="540" cy="18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45" name="AutoShape 28"/>
            <p:cNvCxnSpPr>
              <a:cxnSpLocks noChangeShapeType="1"/>
              <a:stCxn id="42040" idx="1"/>
              <a:endCxn id="42055" idx="3"/>
            </p:cNvCxnSpPr>
            <p:nvPr/>
          </p:nvCxnSpPr>
          <p:spPr bwMode="auto">
            <a:xfrm flipH="1" flipV="1">
              <a:off x="2453" y="1261"/>
              <a:ext cx="540" cy="186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46" name="AutoShape 29"/>
            <p:cNvCxnSpPr>
              <a:cxnSpLocks noChangeShapeType="1"/>
            </p:cNvCxnSpPr>
            <p:nvPr/>
          </p:nvCxnSpPr>
          <p:spPr bwMode="auto">
            <a:xfrm flipH="1" flipV="1">
              <a:off x="2453" y="1261"/>
              <a:ext cx="540" cy="83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47" name="AutoShape 30"/>
            <p:cNvCxnSpPr>
              <a:cxnSpLocks noChangeShapeType="1"/>
              <a:stCxn id="42041" idx="1"/>
              <a:endCxn id="42055" idx="3"/>
            </p:cNvCxnSpPr>
            <p:nvPr/>
          </p:nvCxnSpPr>
          <p:spPr bwMode="auto">
            <a:xfrm flipH="1" flipV="1">
              <a:off x="2453" y="1261"/>
              <a:ext cx="540" cy="235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1991" name="Line 31"/>
          <p:cNvSpPr>
            <a:spLocks noChangeShapeType="1"/>
          </p:cNvSpPr>
          <p:nvPr/>
        </p:nvSpPr>
        <p:spPr bwMode="auto">
          <a:xfrm>
            <a:off x="1163638" y="3406775"/>
            <a:ext cx="0" cy="262731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2" name="Text Box 32"/>
          <p:cNvSpPr txBox="1">
            <a:spLocks noChangeArrowheads="1"/>
          </p:cNvSpPr>
          <p:nvPr/>
        </p:nvSpPr>
        <p:spPr bwMode="auto">
          <a:xfrm rot="-5400000">
            <a:off x="138113" y="4573588"/>
            <a:ext cx="2244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/>
              <a:t>Assumed LOS to NLOS Transition</a:t>
            </a:r>
          </a:p>
        </p:txBody>
      </p:sp>
      <p:sp>
        <p:nvSpPr>
          <p:cNvPr id="41993" name="Text Box 33"/>
          <p:cNvSpPr txBox="1">
            <a:spLocks noChangeArrowheads="1"/>
          </p:cNvSpPr>
          <p:nvPr/>
        </p:nvSpPr>
        <p:spPr bwMode="auto">
          <a:xfrm>
            <a:off x="161925" y="3068638"/>
            <a:ext cx="375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000" b="1"/>
              <a:t>Median Path Loss (dB) in Urban Environment, Avg. Building Height 18 m, Tx Height 2 m, Rx Height 30 m</a:t>
            </a:r>
          </a:p>
        </p:txBody>
      </p:sp>
      <p:sp>
        <p:nvSpPr>
          <p:cNvPr id="41994" name="Text Box 36"/>
          <p:cNvSpPr txBox="1">
            <a:spLocks noChangeArrowheads="1"/>
          </p:cNvSpPr>
          <p:nvPr/>
        </p:nvSpPr>
        <p:spPr bwMode="auto">
          <a:xfrm>
            <a:off x="33338" y="889000"/>
            <a:ext cx="1557337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Setting and </a:t>
            </a:r>
            <a:r>
              <a:rPr lang="en-US" sz="1200" b="1" u="sng"/>
              <a:t>Terminal Data:</a:t>
            </a:r>
          </a:p>
          <a:p>
            <a:r>
              <a:rPr lang="en-US" sz="1000" b="1"/>
              <a:t>Environment? </a:t>
            </a:r>
          </a:p>
          <a:p>
            <a:r>
              <a:rPr lang="en-US" sz="1000" b="1"/>
              <a:t>Indoors/Outdoors?</a:t>
            </a:r>
          </a:p>
          <a:p>
            <a:r>
              <a:rPr lang="en-US" sz="1000" b="1"/>
              <a:t>   Indoor Range</a:t>
            </a:r>
          </a:p>
          <a:p>
            <a:r>
              <a:rPr lang="en-US" sz="1000" b="1"/>
              <a:t>   External Wall Type</a:t>
            </a:r>
          </a:p>
          <a:p>
            <a:r>
              <a:rPr lang="en-US" sz="1000" b="1"/>
              <a:t>        (concrete)</a:t>
            </a:r>
          </a:p>
          <a:p>
            <a:r>
              <a:rPr lang="en-US" sz="1000" b="1"/>
              <a:t>   # Internal Walls</a:t>
            </a:r>
          </a:p>
          <a:p>
            <a:r>
              <a:rPr lang="en-US" sz="1000" b="1"/>
              <a:t>   External Wall Angle</a:t>
            </a:r>
          </a:p>
          <a:p>
            <a:r>
              <a:rPr lang="en-US" sz="1000" b="1"/>
              <a:t>Terminal Heights?</a:t>
            </a:r>
          </a:p>
          <a:p>
            <a:r>
              <a:rPr lang="en-US" sz="1000" b="1"/>
              <a:t>   Avg. Building Height</a:t>
            </a:r>
          </a:p>
          <a:p>
            <a:r>
              <a:rPr lang="en-US" sz="1000" b="1"/>
              <a:t>Range?</a:t>
            </a:r>
          </a:p>
          <a:p>
            <a:r>
              <a:rPr lang="en-US" sz="1000" b="1"/>
              <a:t>Center Frequency?</a:t>
            </a:r>
          </a:p>
          <a:p>
            <a:endParaRPr lang="en-US" sz="1000" b="1"/>
          </a:p>
        </p:txBody>
      </p:sp>
      <p:grpSp>
        <p:nvGrpSpPr>
          <p:cNvPr id="5" name="Group 75"/>
          <p:cNvGrpSpPr>
            <a:grpSpLocks/>
          </p:cNvGrpSpPr>
          <p:nvPr/>
        </p:nvGrpSpPr>
        <p:grpSpPr bwMode="auto">
          <a:xfrm>
            <a:off x="5707063" y="936625"/>
            <a:ext cx="1574800" cy="3344863"/>
            <a:chOff x="3595" y="590"/>
            <a:chExt cx="992" cy="2107"/>
          </a:xfrm>
        </p:grpSpPr>
        <p:sp>
          <p:nvSpPr>
            <p:cNvPr id="42028" name="Text Box 38"/>
            <p:cNvSpPr txBox="1">
              <a:spLocks noChangeArrowheads="1"/>
            </p:cNvSpPr>
            <p:nvPr/>
          </p:nvSpPr>
          <p:spPr bwMode="auto">
            <a:xfrm>
              <a:off x="3871" y="1348"/>
              <a:ext cx="71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Range &lt; 50 m…</a:t>
              </a:r>
            </a:p>
          </p:txBody>
        </p:sp>
        <p:sp>
          <p:nvSpPr>
            <p:cNvPr id="42029" name="Text Box 39"/>
            <p:cNvSpPr txBox="1">
              <a:spLocks noChangeArrowheads="1"/>
            </p:cNvSpPr>
            <p:nvPr/>
          </p:nvSpPr>
          <p:spPr bwMode="auto">
            <a:xfrm>
              <a:off x="3871" y="1695"/>
              <a:ext cx="71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Range &lt; 1 km…</a:t>
              </a:r>
            </a:p>
          </p:txBody>
        </p:sp>
        <p:sp>
          <p:nvSpPr>
            <p:cNvPr id="42030" name="Text Box 40"/>
            <p:cNvSpPr txBox="1">
              <a:spLocks noChangeArrowheads="1"/>
            </p:cNvSpPr>
            <p:nvPr/>
          </p:nvSpPr>
          <p:spPr bwMode="auto">
            <a:xfrm>
              <a:off x="3871" y="2159"/>
              <a:ext cx="48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Range &gt; 1 km</a:t>
              </a:r>
            </a:p>
            <a:p>
              <a:pPr algn="ctr"/>
              <a:r>
                <a:rPr lang="en-US" sz="1000" b="1"/>
                <a:t>(max depends on freq)</a:t>
              </a:r>
            </a:p>
          </p:txBody>
        </p:sp>
        <p:sp>
          <p:nvSpPr>
            <p:cNvPr id="42031" name="Text Box 41"/>
            <p:cNvSpPr txBox="1">
              <a:spLocks noChangeArrowheads="1"/>
            </p:cNvSpPr>
            <p:nvPr/>
          </p:nvSpPr>
          <p:spPr bwMode="auto">
            <a:xfrm>
              <a:off x="3918" y="590"/>
              <a:ext cx="44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 u="sng"/>
                <a:t>Range:</a:t>
              </a:r>
            </a:p>
          </p:txBody>
        </p:sp>
        <p:cxnSp>
          <p:nvCxnSpPr>
            <p:cNvPr id="42032" name="AutoShape 42"/>
            <p:cNvCxnSpPr>
              <a:cxnSpLocks noChangeShapeType="1"/>
              <a:stCxn id="42028" idx="1"/>
              <a:endCxn id="42035" idx="3"/>
            </p:cNvCxnSpPr>
            <p:nvPr/>
          </p:nvCxnSpPr>
          <p:spPr bwMode="auto">
            <a:xfrm flipH="1">
              <a:off x="3595" y="1425"/>
              <a:ext cx="276" cy="6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33" name="AutoShape 43"/>
            <p:cNvCxnSpPr>
              <a:cxnSpLocks noChangeShapeType="1"/>
              <a:stCxn id="42029" idx="1"/>
              <a:endCxn id="42035" idx="3"/>
            </p:cNvCxnSpPr>
            <p:nvPr/>
          </p:nvCxnSpPr>
          <p:spPr bwMode="auto">
            <a:xfrm flipH="1">
              <a:off x="3595" y="1772"/>
              <a:ext cx="276" cy="3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34" name="AutoShape 44"/>
            <p:cNvCxnSpPr>
              <a:cxnSpLocks noChangeShapeType="1"/>
              <a:stCxn id="42030" idx="1"/>
              <a:endCxn id="42035" idx="3"/>
            </p:cNvCxnSpPr>
            <p:nvPr/>
          </p:nvCxnSpPr>
          <p:spPr bwMode="auto">
            <a:xfrm flipH="1" flipV="1">
              <a:off x="3595" y="2100"/>
              <a:ext cx="276" cy="3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" name="Group 67"/>
          <p:cNvGrpSpPr>
            <a:grpSpLocks/>
          </p:cNvGrpSpPr>
          <p:nvPr/>
        </p:nvGrpSpPr>
        <p:grpSpPr bwMode="auto">
          <a:xfrm>
            <a:off x="1430338" y="1712913"/>
            <a:ext cx="1193800" cy="490537"/>
            <a:chOff x="901" y="1079"/>
            <a:chExt cx="752" cy="309"/>
          </a:xfrm>
        </p:grpSpPr>
        <p:sp>
          <p:nvSpPr>
            <p:cNvPr id="42026" name="Freeform 34"/>
            <p:cNvSpPr>
              <a:spLocks/>
            </p:cNvSpPr>
            <p:nvPr/>
          </p:nvSpPr>
          <p:spPr bwMode="auto">
            <a:xfrm>
              <a:off x="1175" y="1079"/>
              <a:ext cx="478" cy="309"/>
            </a:xfrm>
            <a:custGeom>
              <a:avLst/>
              <a:gdLst>
                <a:gd name="T0" fmla="*/ 125 w 513"/>
                <a:gd name="T1" fmla="*/ 42 h 273"/>
                <a:gd name="T2" fmla="*/ 48 w 513"/>
                <a:gd name="T3" fmla="*/ 26 h 273"/>
                <a:gd name="T4" fmla="*/ 7 w 513"/>
                <a:gd name="T5" fmla="*/ 212 h 273"/>
                <a:gd name="T6" fmla="*/ 8 w 513"/>
                <a:gd name="T7" fmla="*/ 436 h 273"/>
                <a:gd name="T8" fmla="*/ 53 w 513"/>
                <a:gd name="T9" fmla="*/ 662 h 273"/>
                <a:gd name="T10" fmla="*/ 146 w 513"/>
                <a:gd name="T11" fmla="*/ 735 h 273"/>
                <a:gd name="T12" fmla="*/ 232 w 513"/>
                <a:gd name="T13" fmla="*/ 673 h 273"/>
                <a:gd name="T14" fmla="*/ 280 w 513"/>
                <a:gd name="T15" fmla="*/ 537 h 273"/>
                <a:gd name="T16" fmla="*/ 286 w 513"/>
                <a:gd name="T17" fmla="*/ 212 h 273"/>
                <a:gd name="T18" fmla="*/ 244 w 513"/>
                <a:gd name="T19" fmla="*/ 69 h 273"/>
                <a:gd name="T20" fmla="*/ 179 w 513"/>
                <a:gd name="T21" fmla="*/ 69 h 273"/>
                <a:gd name="T22" fmla="*/ 125 w 513"/>
                <a:gd name="T23" fmla="*/ 42 h 27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13"/>
                <a:gd name="T37" fmla="*/ 0 h 273"/>
                <a:gd name="T38" fmla="*/ 513 w 513"/>
                <a:gd name="T39" fmla="*/ 273 h 27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13" h="273">
                  <a:moveTo>
                    <a:pt x="220" y="16"/>
                  </a:moveTo>
                  <a:cubicBezTo>
                    <a:pt x="182" y="13"/>
                    <a:pt x="119" y="0"/>
                    <a:pt x="84" y="10"/>
                  </a:cubicBezTo>
                  <a:cubicBezTo>
                    <a:pt x="49" y="20"/>
                    <a:pt x="22" y="54"/>
                    <a:pt x="11" y="79"/>
                  </a:cubicBezTo>
                  <a:cubicBezTo>
                    <a:pt x="0" y="104"/>
                    <a:pt x="2" y="134"/>
                    <a:pt x="16" y="162"/>
                  </a:cubicBezTo>
                  <a:cubicBezTo>
                    <a:pt x="30" y="190"/>
                    <a:pt x="54" y="228"/>
                    <a:pt x="94" y="246"/>
                  </a:cubicBezTo>
                  <a:cubicBezTo>
                    <a:pt x="134" y="264"/>
                    <a:pt x="205" y="271"/>
                    <a:pt x="257" y="272"/>
                  </a:cubicBezTo>
                  <a:cubicBezTo>
                    <a:pt x="309" y="273"/>
                    <a:pt x="370" y="263"/>
                    <a:pt x="409" y="251"/>
                  </a:cubicBezTo>
                  <a:cubicBezTo>
                    <a:pt x="448" y="239"/>
                    <a:pt x="476" y="228"/>
                    <a:pt x="492" y="199"/>
                  </a:cubicBezTo>
                  <a:cubicBezTo>
                    <a:pt x="508" y="170"/>
                    <a:pt x="513" y="108"/>
                    <a:pt x="503" y="79"/>
                  </a:cubicBezTo>
                  <a:cubicBezTo>
                    <a:pt x="493" y="50"/>
                    <a:pt x="461" y="35"/>
                    <a:pt x="430" y="26"/>
                  </a:cubicBezTo>
                  <a:cubicBezTo>
                    <a:pt x="399" y="17"/>
                    <a:pt x="350" y="27"/>
                    <a:pt x="314" y="26"/>
                  </a:cubicBezTo>
                  <a:cubicBezTo>
                    <a:pt x="278" y="25"/>
                    <a:pt x="258" y="19"/>
                    <a:pt x="220" y="16"/>
                  </a:cubicBezTo>
                  <a:close/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7" name="Freeform 55"/>
            <p:cNvSpPr>
              <a:spLocks/>
            </p:cNvSpPr>
            <p:nvPr/>
          </p:nvSpPr>
          <p:spPr bwMode="auto">
            <a:xfrm>
              <a:off x="901" y="1157"/>
              <a:ext cx="282" cy="47"/>
            </a:xfrm>
            <a:custGeom>
              <a:avLst/>
              <a:gdLst>
                <a:gd name="T0" fmla="*/ 0 w 188"/>
                <a:gd name="T1" fmla="*/ 0 h 37"/>
                <a:gd name="T2" fmla="*/ 4827 w 188"/>
                <a:gd name="T3" fmla="*/ 252 h 37"/>
                <a:gd name="T4" fmla="*/ 0 60000 65536"/>
                <a:gd name="T5" fmla="*/ 0 60000 65536"/>
                <a:gd name="T6" fmla="*/ 0 w 188"/>
                <a:gd name="T7" fmla="*/ 0 h 37"/>
                <a:gd name="T8" fmla="*/ 188 w 188"/>
                <a:gd name="T9" fmla="*/ 37 h 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8" h="37">
                  <a:moveTo>
                    <a:pt x="0" y="0"/>
                  </a:moveTo>
                  <a:cubicBezTo>
                    <a:pt x="0" y="0"/>
                    <a:pt x="94" y="18"/>
                    <a:pt x="188" y="37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8"/>
          <p:cNvGrpSpPr>
            <a:grpSpLocks/>
          </p:cNvGrpSpPr>
          <p:nvPr/>
        </p:nvGrpSpPr>
        <p:grpSpPr bwMode="auto">
          <a:xfrm>
            <a:off x="2611438" y="1757363"/>
            <a:ext cx="1319212" cy="465137"/>
            <a:chOff x="1645" y="1107"/>
            <a:chExt cx="831" cy="293"/>
          </a:xfrm>
        </p:grpSpPr>
        <p:sp>
          <p:nvSpPr>
            <p:cNvPr id="42024" name="Freeform 35"/>
            <p:cNvSpPr>
              <a:spLocks/>
            </p:cNvSpPr>
            <p:nvPr/>
          </p:nvSpPr>
          <p:spPr bwMode="auto">
            <a:xfrm>
              <a:off x="1992" y="1107"/>
              <a:ext cx="484" cy="293"/>
            </a:xfrm>
            <a:custGeom>
              <a:avLst/>
              <a:gdLst>
                <a:gd name="T0" fmla="*/ 14 w 484"/>
                <a:gd name="T1" fmla="*/ 130 h 293"/>
                <a:gd name="T2" fmla="*/ 40 w 484"/>
                <a:gd name="T3" fmla="*/ 20 h 293"/>
                <a:gd name="T4" fmla="*/ 255 w 484"/>
                <a:gd name="T5" fmla="*/ 9 h 293"/>
                <a:gd name="T6" fmla="*/ 391 w 484"/>
                <a:gd name="T7" fmla="*/ 25 h 293"/>
                <a:gd name="T8" fmla="*/ 475 w 484"/>
                <a:gd name="T9" fmla="*/ 130 h 293"/>
                <a:gd name="T10" fmla="*/ 444 w 484"/>
                <a:gd name="T11" fmla="*/ 255 h 293"/>
                <a:gd name="T12" fmla="*/ 318 w 484"/>
                <a:gd name="T13" fmla="*/ 287 h 293"/>
                <a:gd name="T14" fmla="*/ 129 w 484"/>
                <a:gd name="T15" fmla="*/ 287 h 293"/>
                <a:gd name="T16" fmla="*/ 46 w 484"/>
                <a:gd name="T17" fmla="*/ 250 h 293"/>
                <a:gd name="T18" fmla="*/ 14 w 484"/>
                <a:gd name="T19" fmla="*/ 130 h 2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4"/>
                <a:gd name="T31" fmla="*/ 0 h 293"/>
                <a:gd name="T32" fmla="*/ 484 w 484"/>
                <a:gd name="T33" fmla="*/ 293 h 29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4" h="293">
                  <a:moveTo>
                    <a:pt x="14" y="130"/>
                  </a:moveTo>
                  <a:cubicBezTo>
                    <a:pt x="13" y="92"/>
                    <a:pt x="0" y="40"/>
                    <a:pt x="40" y="20"/>
                  </a:cubicBezTo>
                  <a:cubicBezTo>
                    <a:pt x="80" y="0"/>
                    <a:pt x="197" y="8"/>
                    <a:pt x="255" y="9"/>
                  </a:cubicBezTo>
                  <a:cubicBezTo>
                    <a:pt x="313" y="10"/>
                    <a:pt x="354" y="5"/>
                    <a:pt x="391" y="25"/>
                  </a:cubicBezTo>
                  <a:cubicBezTo>
                    <a:pt x="428" y="45"/>
                    <a:pt x="466" y="92"/>
                    <a:pt x="475" y="130"/>
                  </a:cubicBezTo>
                  <a:cubicBezTo>
                    <a:pt x="484" y="168"/>
                    <a:pt x="470" y="229"/>
                    <a:pt x="444" y="255"/>
                  </a:cubicBezTo>
                  <a:cubicBezTo>
                    <a:pt x="418" y="281"/>
                    <a:pt x="370" y="282"/>
                    <a:pt x="318" y="287"/>
                  </a:cubicBezTo>
                  <a:cubicBezTo>
                    <a:pt x="266" y="292"/>
                    <a:pt x="174" y="293"/>
                    <a:pt x="129" y="287"/>
                  </a:cubicBezTo>
                  <a:cubicBezTo>
                    <a:pt x="84" y="281"/>
                    <a:pt x="62" y="276"/>
                    <a:pt x="46" y="250"/>
                  </a:cubicBezTo>
                  <a:cubicBezTo>
                    <a:pt x="30" y="224"/>
                    <a:pt x="15" y="168"/>
                    <a:pt x="14" y="130"/>
                  </a:cubicBezTo>
                  <a:close/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5" name="Freeform 56"/>
            <p:cNvSpPr>
              <a:spLocks/>
            </p:cNvSpPr>
            <p:nvPr/>
          </p:nvSpPr>
          <p:spPr bwMode="auto">
            <a:xfrm>
              <a:off x="1645" y="1247"/>
              <a:ext cx="355" cy="28"/>
            </a:xfrm>
            <a:custGeom>
              <a:avLst/>
              <a:gdLst>
                <a:gd name="T0" fmla="*/ 0 w 434"/>
                <a:gd name="T1" fmla="*/ 0 h 55"/>
                <a:gd name="T2" fmla="*/ 41 w 434"/>
                <a:gd name="T3" fmla="*/ 1 h 55"/>
                <a:gd name="T4" fmla="*/ 87 w 434"/>
                <a:gd name="T5" fmla="*/ 1 h 55"/>
                <a:gd name="T6" fmla="*/ 0 60000 65536"/>
                <a:gd name="T7" fmla="*/ 0 60000 65536"/>
                <a:gd name="T8" fmla="*/ 0 60000 65536"/>
                <a:gd name="T9" fmla="*/ 0 w 434"/>
                <a:gd name="T10" fmla="*/ 0 h 55"/>
                <a:gd name="T11" fmla="*/ 434 w 434"/>
                <a:gd name="T12" fmla="*/ 55 h 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4" h="55">
                  <a:moveTo>
                    <a:pt x="0" y="0"/>
                  </a:moveTo>
                  <a:cubicBezTo>
                    <a:pt x="66" y="19"/>
                    <a:pt x="132" y="39"/>
                    <a:pt x="204" y="47"/>
                  </a:cubicBezTo>
                  <a:cubicBezTo>
                    <a:pt x="276" y="55"/>
                    <a:pt x="355" y="51"/>
                    <a:pt x="434" y="47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69"/>
          <p:cNvGrpSpPr>
            <a:grpSpLocks/>
          </p:cNvGrpSpPr>
          <p:nvPr/>
        </p:nvGrpSpPr>
        <p:grpSpPr bwMode="auto">
          <a:xfrm>
            <a:off x="3924300" y="1987550"/>
            <a:ext cx="1822450" cy="1824038"/>
            <a:chOff x="2472" y="1252"/>
            <a:chExt cx="1148" cy="1149"/>
          </a:xfrm>
        </p:grpSpPr>
        <p:sp>
          <p:nvSpPr>
            <p:cNvPr id="42022" name="Freeform 52"/>
            <p:cNvSpPr>
              <a:spLocks/>
            </p:cNvSpPr>
            <p:nvPr/>
          </p:nvSpPr>
          <p:spPr bwMode="auto">
            <a:xfrm>
              <a:off x="2999" y="1806"/>
              <a:ext cx="621" cy="595"/>
            </a:xfrm>
            <a:custGeom>
              <a:avLst/>
              <a:gdLst>
                <a:gd name="T0" fmla="*/ 1017 w 521"/>
                <a:gd name="T1" fmla="*/ 0 h 537"/>
                <a:gd name="T2" fmla="*/ 482 w 521"/>
                <a:gd name="T3" fmla="*/ 47 h 537"/>
                <a:gd name="T4" fmla="*/ 164 w 521"/>
                <a:gd name="T5" fmla="*/ 143 h 537"/>
                <a:gd name="T6" fmla="*/ 88 w 521"/>
                <a:gd name="T7" fmla="*/ 288 h 537"/>
                <a:gd name="T8" fmla="*/ 51 w 521"/>
                <a:gd name="T9" fmla="*/ 435 h 537"/>
                <a:gd name="T10" fmla="*/ 17 w 521"/>
                <a:gd name="T11" fmla="*/ 871 h 537"/>
                <a:gd name="T12" fmla="*/ 88 w 521"/>
                <a:gd name="T13" fmla="*/ 1078 h 537"/>
                <a:gd name="T14" fmla="*/ 554 w 521"/>
                <a:gd name="T15" fmla="*/ 1172 h 537"/>
                <a:gd name="T16" fmla="*/ 1066 w 521"/>
                <a:gd name="T17" fmla="*/ 1200 h 537"/>
                <a:gd name="T18" fmla="*/ 1703 w 521"/>
                <a:gd name="T19" fmla="*/ 1200 h 537"/>
                <a:gd name="T20" fmla="*/ 1925 w 521"/>
                <a:gd name="T21" fmla="*/ 1078 h 537"/>
                <a:gd name="T22" fmla="*/ 2072 w 521"/>
                <a:gd name="T23" fmla="*/ 833 h 537"/>
                <a:gd name="T24" fmla="*/ 2094 w 521"/>
                <a:gd name="T25" fmla="*/ 421 h 537"/>
                <a:gd name="T26" fmla="*/ 1896 w 521"/>
                <a:gd name="T27" fmla="*/ 166 h 537"/>
                <a:gd name="T28" fmla="*/ 1529 w 521"/>
                <a:gd name="T29" fmla="*/ 41 h 537"/>
                <a:gd name="T30" fmla="*/ 1017 w 521"/>
                <a:gd name="T31" fmla="*/ 0 h 5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21"/>
                <a:gd name="T49" fmla="*/ 0 h 537"/>
                <a:gd name="T50" fmla="*/ 521 w 521"/>
                <a:gd name="T51" fmla="*/ 537 h 5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21" h="537">
                  <a:moveTo>
                    <a:pt x="250" y="0"/>
                  </a:moveTo>
                  <a:cubicBezTo>
                    <a:pt x="207" y="0"/>
                    <a:pt x="153" y="11"/>
                    <a:pt x="118" y="21"/>
                  </a:cubicBezTo>
                  <a:cubicBezTo>
                    <a:pt x="83" y="31"/>
                    <a:pt x="56" y="46"/>
                    <a:pt x="40" y="63"/>
                  </a:cubicBezTo>
                  <a:cubicBezTo>
                    <a:pt x="24" y="80"/>
                    <a:pt x="27" y="104"/>
                    <a:pt x="22" y="126"/>
                  </a:cubicBezTo>
                  <a:cubicBezTo>
                    <a:pt x="17" y="148"/>
                    <a:pt x="16" y="149"/>
                    <a:pt x="13" y="192"/>
                  </a:cubicBezTo>
                  <a:cubicBezTo>
                    <a:pt x="10" y="235"/>
                    <a:pt x="3" y="337"/>
                    <a:pt x="4" y="384"/>
                  </a:cubicBezTo>
                  <a:cubicBezTo>
                    <a:pt x="5" y="431"/>
                    <a:pt x="0" y="452"/>
                    <a:pt x="22" y="474"/>
                  </a:cubicBezTo>
                  <a:cubicBezTo>
                    <a:pt x="44" y="496"/>
                    <a:pt x="96" y="507"/>
                    <a:pt x="136" y="516"/>
                  </a:cubicBezTo>
                  <a:cubicBezTo>
                    <a:pt x="176" y="525"/>
                    <a:pt x="215" y="526"/>
                    <a:pt x="262" y="528"/>
                  </a:cubicBezTo>
                  <a:cubicBezTo>
                    <a:pt x="309" y="530"/>
                    <a:pt x="383" y="537"/>
                    <a:pt x="418" y="528"/>
                  </a:cubicBezTo>
                  <a:cubicBezTo>
                    <a:pt x="453" y="519"/>
                    <a:pt x="457" y="501"/>
                    <a:pt x="472" y="474"/>
                  </a:cubicBezTo>
                  <a:cubicBezTo>
                    <a:pt x="487" y="447"/>
                    <a:pt x="501" y="414"/>
                    <a:pt x="508" y="366"/>
                  </a:cubicBezTo>
                  <a:cubicBezTo>
                    <a:pt x="515" y="318"/>
                    <a:pt x="521" y="235"/>
                    <a:pt x="514" y="186"/>
                  </a:cubicBezTo>
                  <a:cubicBezTo>
                    <a:pt x="507" y="137"/>
                    <a:pt x="489" y="100"/>
                    <a:pt x="466" y="72"/>
                  </a:cubicBezTo>
                  <a:cubicBezTo>
                    <a:pt x="443" y="44"/>
                    <a:pt x="412" y="32"/>
                    <a:pt x="376" y="18"/>
                  </a:cubicBezTo>
                  <a:cubicBezTo>
                    <a:pt x="340" y="4"/>
                    <a:pt x="293" y="0"/>
                    <a:pt x="250" y="0"/>
                  </a:cubicBezTo>
                  <a:close/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3" name="Freeform 57"/>
            <p:cNvSpPr>
              <a:spLocks/>
            </p:cNvSpPr>
            <p:nvPr/>
          </p:nvSpPr>
          <p:spPr bwMode="auto">
            <a:xfrm>
              <a:off x="2472" y="1252"/>
              <a:ext cx="586" cy="597"/>
            </a:xfrm>
            <a:custGeom>
              <a:avLst/>
              <a:gdLst>
                <a:gd name="T0" fmla="*/ 0 w 565"/>
                <a:gd name="T1" fmla="*/ 0 h 503"/>
                <a:gd name="T2" fmla="*/ 223 w 565"/>
                <a:gd name="T3" fmla="*/ 166 h 503"/>
                <a:gd name="T4" fmla="*/ 491 w 565"/>
                <a:gd name="T5" fmla="*/ 744 h 503"/>
                <a:gd name="T6" fmla="*/ 644 w 565"/>
                <a:gd name="T7" fmla="*/ 1529 h 503"/>
                <a:gd name="T8" fmla="*/ 756 w 565"/>
                <a:gd name="T9" fmla="*/ 1981 h 5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5"/>
                <a:gd name="T16" fmla="*/ 0 h 503"/>
                <a:gd name="T17" fmla="*/ 565 w 565"/>
                <a:gd name="T18" fmla="*/ 503 h 5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5" h="503">
                  <a:moveTo>
                    <a:pt x="0" y="0"/>
                  </a:moveTo>
                  <a:cubicBezTo>
                    <a:pt x="53" y="5"/>
                    <a:pt x="106" y="11"/>
                    <a:pt x="167" y="42"/>
                  </a:cubicBezTo>
                  <a:cubicBezTo>
                    <a:pt x="228" y="73"/>
                    <a:pt x="314" y="131"/>
                    <a:pt x="366" y="189"/>
                  </a:cubicBezTo>
                  <a:cubicBezTo>
                    <a:pt x="418" y="247"/>
                    <a:pt x="448" y="336"/>
                    <a:pt x="481" y="388"/>
                  </a:cubicBezTo>
                  <a:cubicBezTo>
                    <a:pt x="514" y="440"/>
                    <a:pt x="539" y="471"/>
                    <a:pt x="565" y="503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70"/>
          <p:cNvGrpSpPr>
            <a:grpSpLocks/>
          </p:cNvGrpSpPr>
          <p:nvPr/>
        </p:nvGrpSpPr>
        <p:grpSpPr bwMode="auto">
          <a:xfrm>
            <a:off x="5727700" y="3389313"/>
            <a:ext cx="1336675" cy="933450"/>
            <a:chOff x="3608" y="2135"/>
            <a:chExt cx="842" cy="588"/>
          </a:xfrm>
        </p:grpSpPr>
        <p:sp>
          <p:nvSpPr>
            <p:cNvPr id="42020" name="Freeform 37"/>
            <p:cNvSpPr>
              <a:spLocks/>
            </p:cNvSpPr>
            <p:nvPr/>
          </p:nvSpPr>
          <p:spPr bwMode="auto">
            <a:xfrm>
              <a:off x="3797" y="2135"/>
              <a:ext cx="653" cy="588"/>
            </a:xfrm>
            <a:custGeom>
              <a:avLst/>
              <a:gdLst>
                <a:gd name="T0" fmla="*/ 2 w 653"/>
                <a:gd name="T1" fmla="*/ 782 h 509"/>
                <a:gd name="T2" fmla="*/ 33 w 653"/>
                <a:gd name="T3" fmla="*/ 137 h 509"/>
                <a:gd name="T4" fmla="*/ 154 w 653"/>
                <a:gd name="T5" fmla="*/ 18 h 509"/>
                <a:gd name="T6" fmla="*/ 395 w 653"/>
                <a:gd name="T7" fmla="*/ 18 h 509"/>
                <a:gd name="T8" fmla="*/ 552 w 653"/>
                <a:gd name="T9" fmla="*/ 69 h 509"/>
                <a:gd name="T10" fmla="*/ 604 w 653"/>
                <a:gd name="T11" fmla="*/ 418 h 509"/>
                <a:gd name="T12" fmla="*/ 651 w 653"/>
                <a:gd name="T13" fmla="*/ 1149 h 509"/>
                <a:gd name="T14" fmla="*/ 594 w 653"/>
                <a:gd name="T15" fmla="*/ 1481 h 509"/>
                <a:gd name="T16" fmla="*/ 332 w 653"/>
                <a:gd name="T17" fmla="*/ 1549 h 509"/>
                <a:gd name="T18" fmla="*/ 112 w 653"/>
                <a:gd name="T19" fmla="*/ 1563 h 509"/>
                <a:gd name="T20" fmla="*/ 23 w 653"/>
                <a:gd name="T21" fmla="*/ 1250 h 509"/>
                <a:gd name="T22" fmla="*/ 2 w 653"/>
                <a:gd name="T23" fmla="*/ 782 h 5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53"/>
                <a:gd name="T37" fmla="*/ 0 h 509"/>
                <a:gd name="T38" fmla="*/ 653 w 653"/>
                <a:gd name="T39" fmla="*/ 509 h 50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53" h="509">
                  <a:moveTo>
                    <a:pt x="2" y="247"/>
                  </a:moveTo>
                  <a:cubicBezTo>
                    <a:pt x="4" y="189"/>
                    <a:pt x="8" y="83"/>
                    <a:pt x="33" y="43"/>
                  </a:cubicBezTo>
                  <a:cubicBezTo>
                    <a:pt x="58" y="3"/>
                    <a:pt x="94" y="12"/>
                    <a:pt x="154" y="6"/>
                  </a:cubicBezTo>
                  <a:cubicBezTo>
                    <a:pt x="214" y="0"/>
                    <a:pt x="329" y="3"/>
                    <a:pt x="395" y="6"/>
                  </a:cubicBezTo>
                  <a:cubicBezTo>
                    <a:pt x="461" y="9"/>
                    <a:pt x="517" y="1"/>
                    <a:pt x="552" y="22"/>
                  </a:cubicBezTo>
                  <a:cubicBezTo>
                    <a:pt x="587" y="43"/>
                    <a:pt x="587" y="75"/>
                    <a:pt x="604" y="132"/>
                  </a:cubicBezTo>
                  <a:cubicBezTo>
                    <a:pt x="621" y="189"/>
                    <a:pt x="653" y="306"/>
                    <a:pt x="651" y="362"/>
                  </a:cubicBezTo>
                  <a:cubicBezTo>
                    <a:pt x="649" y="418"/>
                    <a:pt x="647" y="446"/>
                    <a:pt x="594" y="467"/>
                  </a:cubicBezTo>
                  <a:cubicBezTo>
                    <a:pt x="541" y="488"/>
                    <a:pt x="412" y="484"/>
                    <a:pt x="332" y="488"/>
                  </a:cubicBezTo>
                  <a:cubicBezTo>
                    <a:pt x="252" y="492"/>
                    <a:pt x="163" y="509"/>
                    <a:pt x="112" y="493"/>
                  </a:cubicBezTo>
                  <a:cubicBezTo>
                    <a:pt x="61" y="477"/>
                    <a:pt x="40" y="435"/>
                    <a:pt x="23" y="394"/>
                  </a:cubicBezTo>
                  <a:cubicBezTo>
                    <a:pt x="6" y="353"/>
                    <a:pt x="0" y="305"/>
                    <a:pt x="2" y="247"/>
                  </a:cubicBezTo>
                  <a:close/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1" name="Freeform 58"/>
            <p:cNvSpPr>
              <a:spLocks/>
            </p:cNvSpPr>
            <p:nvPr/>
          </p:nvSpPr>
          <p:spPr bwMode="auto">
            <a:xfrm>
              <a:off x="3608" y="2225"/>
              <a:ext cx="180" cy="27"/>
            </a:xfrm>
            <a:custGeom>
              <a:avLst/>
              <a:gdLst>
                <a:gd name="T0" fmla="*/ 0 w 288"/>
                <a:gd name="T1" fmla="*/ 0 h 499"/>
                <a:gd name="T2" fmla="*/ 2 w 288"/>
                <a:gd name="T3" fmla="*/ 0 h 499"/>
                <a:gd name="T4" fmla="*/ 4 w 288"/>
                <a:gd name="T5" fmla="*/ 0 h 499"/>
                <a:gd name="T6" fmla="*/ 7 w 288"/>
                <a:gd name="T7" fmla="*/ 0 h 4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99"/>
                <a:gd name="T14" fmla="*/ 288 w 288"/>
                <a:gd name="T15" fmla="*/ 499 h 4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99">
                  <a:moveTo>
                    <a:pt x="0" y="28"/>
                  </a:moveTo>
                  <a:cubicBezTo>
                    <a:pt x="19" y="14"/>
                    <a:pt x="39" y="0"/>
                    <a:pt x="68" y="59"/>
                  </a:cubicBezTo>
                  <a:cubicBezTo>
                    <a:pt x="97" y="118"/>
                    <a:pt x="136" y="311"/>
                    <a:pt x="173" y="384"/>
                  </a:cubicBezTo>
                  <a:cubicBezTo>
                    <a:pt x="210" y="457"/>
                    <a:pt x="249" y="478"/>
                    <a:pt x="288" y="499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000" name="Freeform 59"/>
          <p:cNvSpPr>
            <a:spLocks/>
          </p:cNvSpPr>
          <p:nvPr/>
        </p:nvSpPr>
        <p:spPr bwMode="auto">
          <a:xfrm>
            <a:off x="46038" y="892175"/>
            <a:ext cx="1508125" cy="2217738"/>
          </a:xfrm>
          <a:custGeom>
            <a:avLst/>
            <a:gdLst>
              <a:gd name="T0" fmla="*/ 2147483647 w 974"/>
              <a:gd name="T1" fmla="*/ 2147483647 h 1355"/>
              <a:gd name="T2" fmla="*/ 2147483647 w 974"/>
              <a:gd name="T3" fmla="*/ 2147483647 h 1355"/>
              <a:gd name="T4" fmla="*/ 2147483647 w 974"/>
              <a:gd name="T5" fmla="*/ 2147483647 h 1355"/>
              <a:gd name="T6" fmla="*/ 2147483647 w 974"/>
              <a:gd name="T7" fmla="*/ 2147483647 h 1355"/>
              <a:gd name="T8" fmla="*/ 2147483647 w 974"/>
              <a:gd name="T9" fmla="*/ 2147483647 h 1355"/>
              <a:gd name="T10" fmla="*/ 2147483647 w 974"/>
              <a:gd name="T11" fmla="*/ 2147483647 h 1355"/>
              <a:gd name="T12" fmla="*/ 2147483647 w 974"/>
              <a:gd name="T13" fmla="*/ 2147483647 h 1355"/>
              <a:gd name="T14" fmla="*/ 2147483647 w 974"/>
              <a:gd name="T15" fmla="*/ 2147483647 h 1355"/>
              <a:gd name="T16" fmla="*/ 2147483647 w 974"/>
              <a:gd name="T17" fmla="*/ 2147483647 h 1355"/>
              <a:gd name="T18" fmla="*/ 2147483647 w 974"/>
              <a:gd name="T19" fmla="*/ 2147483647 h 1355"/>
              <a:gd name="T20" fmla="*/ 2147483647 w 974"/>
              <a:gd name="T21" fmla="*/ 2147483647 h 1355"/>
              <a:gd name="T22" fmla="*/ 2147483647 w 974"/>
              <a:gd name="T23" fmla="*/ 2147483647 h 1355"/>
              <a:gd name="T24" fmla="*/ 2147483647 w 974"/>
              <a:gd name="T25" fmla="*/ 2147483647 h 1355"/>
              <a:gd name="T26" fmla="*/ 2147483647 w 974"/>
              <a:gd name="T27" fmla="*/ 2147483647 h 1355"/>
              <a:gd name="T28" fmla="*/ 2147483647 w 974"/>
              <a:gd name="T29" fmla="*/ 2147483647 h 1355"/>
              <a:gd name="T30" fmla="*/ 2147483647 w 974"/>
              <a:gd name="T31" fmla="*/ 2147483647 h 1355"/>
              <a:gd name="T32" fmla="*/ 2147483647 w 974"/>
              <a:gd name="T33" fmla="*/ 2147483647 h 1355"/>
              <a:gd name="T34" fmla="*/ 2147483647 w 974"/>
              <a:gd name="T35" fmla="*/ 2147483647 h 1355"/>
              <a:gd name="T36" fmla="*/ 2147483647 w 974"/>
              <a:gd name="T37" fmla="*/ 2147483647 h 1355"/>
              <a:gd name="T38" fmla="*/ 2147483647 w 974"/>
              <a:gd name="T39" fmla="*/ 2147483647 h 135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974"/>
              <a:gd name="T61" fmla="*/ 0 h 1355"/>
              <a:gd name="T62" fmla="*/ 974 w 974"/>
              <a:gd name="T63" fmla="*/ 1355 h 1355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974" h="1355">
                <a:moveTo>
                  <a:pt x="518" y="14"/>
                </a:moveTo>
                <a:cubicBezTo>
                  <a:pt x="427" y="13"/>
                  <a:pt x="420" y="15"/>
                  <a:pt x="350" y="19"/>
                </a:cubicBezTo>
                <a:cubicBezTo>
                  <a:pt x="280" y="23"/>
                  <a:pt x="151" y="29"/>
                  <a:pt x="99" y="40"/>
                </a:cubicBezTo>
                <a:cubicBezTo>
                  <a:pt x="47" y="51"/>
                  <a:pt x="50" y="57"/>
                  <a:pt x="36" y="87"/>
                </a:cubicBezTo>
                <a:cubicBezTo>
                  <a:pt x="22" y="117"/>
                  <a:pt x="20" y="59"/>
                  <a:pt x="15" y="223"/>
                </a:cubicBezTo>
                <a:cubicBezTo>
                  <a:pt x="10" y="387"/>
                  <a:pt x="0" y="903"/>
                  <a:pt x="5" y="1072"/>
                </a:cubicBezTo>
                <a:cubicBezTo>
                  <a:pt x="10" y="1241"/>
                  <a:pt x="28" y="1198"/>
                  <a:pt x="47" y="1239"/>
                </a:cubicBezTo>
                <a:cubicBezTo>
                  <a:pt x="66" y="1280"/>
                  <a:pt x="77" y="1301"/>
                  <a:pt x="120" y="1318"/>
                </a:cubicBezTo>
                <a:cubicBezTo>
                  <a:pt x="163" y="1335"/>
                  <a:pt x="243" y="1333"/>
                  <a:pt x="308" y="1339"/>
                </a:cubicBezTo>
                <a:cubicBezTo>
                  <a:pt x="373" y="1345"/>
                  <a:pt x="432" y="1355"/>
                  <a:pt x="507" y="1355"/>
                </a:cubicBezTo>
                <a:cubicBezTo>
                  <a:pt x="582" y="1355"/>
                  <a:pt x="696" y="1346"/>
                  <a:pt x="759" y="1339"/>
                </a:cubicBezTo>
                <a:cubicBezTo>
                  <a:pt x="822" y="1332"/>
                  <a:pt x="854" y="1326"/>
                  <a:pt x="884" y="1313"/>
                </a:cubicBezTo>
                <a:cubicBezTo>
                  <a:pt x="914" y="1300"/>
                  <a:pt x="927" y="1283"/>
                  <a:pt x="937" y="1260"/>
                </a:cubicBezTo>
                <a:cubicBezTo>
                  <a:pt x="947" y="1237"/>
                  <a:pt x="943" y="1232"/>
                  <a:pt x="947" y="1176"/>
                </a:cubicBezTo>
                <a:cubicBezTo>
                  <a:pt x="951" y="1120"/>
                  <a:pt x="972" y="1017"/>
                  <a:pt x="963" y="925"/>
                </a:cubicBezTo>
                <a:cubicBezTo>
                  <a:pt x="954" y="833"/>
                  <a:pt x="900" y="706"/>
                  <a:pt x="895" y="621"/>
                </a:cubicBezTo>
                <a:cubicBezTo>
                  <a:pt x="890" y="536"/>
                  <a:pt x="920" y="489"/>
                  <a:pt x="932" y="412"/>
                </a:cubicBezTo>
                <a:cubicBezTo>
                  <a:pt x="944" y="335"/>
                  <a:pt x="974" y="226"/>
                  <a:pt x="968" y="161"/>
                </a:cubicBezTo>
                <a:cubicBezTo>
                  <a:pt x="962" y="96"/>
                  <a:pt x="967" y="48"/>
                  <a:pt x="895" y="24"/>
                </a:cubicBezTo>
                <a:cubicBezTo>
                  <a:pt x="823" y="0"/>
                  <a:pt x="609" y="15"/>
                  <a:pt x="518" y="14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" name="Group 82"/>
          <p:cNvGrpSpPr>
            <a:grpSpLocks/>
          </p:cNvGrpSpPr>
          <p:nvPr/>
        </p:nvGrpSpPr>
        <p:grpSpPr bwMode="auto">
          <a:xfrm>
            <a:off x="5819775" y="935038"/>
            <a:ext cx="3119438" cy="4938712"/>
            <a:chOff x="3666" y="589"/>
            <a:chExt cx="1965" cy="3111"/>
          </a:xfrm>
        </p:grpSpPr>
        <p:sp>
          <p:nvSpPr>
            <p:cNvPr id="42011" name="Text Box 45"/>
            <p:cNvSpPr txBox="1">
              <a:spLocks noChangeArrowheads="1"/>
            </p:cNvSpPr>
            <p:nvPr/>
          </p:nvSpPr>
          <p:spPr bwMode="auto">
            <a:xfrm>
              <a:off x="4490" y="589"/>
              <a:ext cx="1141" cy="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 u="sng"/>
                <a:t>Frequency:</a:t>
              </a:r>
            </a:p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Path Loss</a:t>
              </a:r>
              <a:r>
                <a:rPr lang="en-US" sz="1000" b="1"/>
                <a:t> </a:t>
              </a:r>
              <a:r>
                <a:rPr lang="en-US" sz="1000" b="1">
                  <a:solidFill>
                    <a:srgbClr val="0000FF"/>
                  </a:solidFill>
                </a:rPr>
                <a:t>Median</a:t>
              </a:r>
              <a:r>
                <a:rPr lang="en-US" sz="1000" b="1"/>
                <a:t>/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Standard deviation</a:t>
              </a:r>
              <a:r>
                <a:rPr lang="en-US" sz="1000" b="1"/>
                <a:t>,</a:t>
              </a:r>
            </a:p>
            <a:p>
              <a:pPr algn="ctr"/>
              <a:r>
                <a:rPr lang="en-US" sz="1000" b="1">
                  <a:solidFill>
                    <a:schemeClr val="hlink"/>
                  </a:solidFill>
                </a:rPr>
                <a:t>(Model Also Provides</a:t>
              </a:r>
            </a:p>
            <a:p>
              <a:pPr algn="ctr"/>
              <a:r>
                <a:rPr lang="en-US" sz="1000" b="1">
                  <a:solidFill>
                    <a:schemeClr val="hlink"/>
                  </a:solidFill>
                </a:rPr>
                <a:t>Rice K-Factor,</a:t>
              </a:r>
            </a:p>
            <a:p>
              <a:pPr algn="ctr"/>
              <a:r>
                <a:rPr lang="en-US" sz="1000" b="1">
                  <a:solidFill>
                    <a:schemeClr val="hlink"/>
                  </a:solidFill>
                </a:rPr>
                <a:t>Shadow-Loss Correlation Between Links)</a:t>
              </a:r>
            </a:p>
          </p:txBody>
        </p:sp>
        <p:sp>
          <p:nvSpPr>
            <p:cNvPr id="42012" name="Text Box 46"/>
            <p:cNvSpPr txBox="1">
              <a:spLocks noChangeArrowheads="1"/>
            </p:cNvSpPr>
            <p:nvPr/>
          </p:nvSpPr>
          <p:spPr bwMode="auto">
            <a:xfrm>
              <a:off x="4703" y="1475"/>
              <a:ext cx="78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Freq &lt; 150 MHz (</a:t>
              </a:r>
              <a:r>
                <a:rPr lang="en-US" sz="1000" b="1">
                  <a:solidFill>
                    <a:srgbClr val="0000FF"/>
                  </a:solidFill>
                </a:rPr>
                <a:t>Longley-Rice w/Urban Correction</a:t>
              </a:r>
              <a:r>
                <a:rPr lang="en-US" sz="1000" b="1"/>
                <a:t>/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Okumura-Sigma</a:t>
              </a:r>
              <a:r>
                <a:rPr lang="en-US" sz="1000" b="1"/>
                <a:t>)</a:t>
              </a:r>
            </a:p>
          </p:txBody>
        </p:sp>
        <p:sp>
          <p:nvSpPr>
            <p:cNvPr id="42013" name="Text Box 47"/>
            <p:cNvSpPr txBox="1">
              <a:spLocks noChangeArrowheads="1"/>
            </p:cNvSpPr>
            <p:nvPr/>
          </p:nvSpPr>
          <p:spPr bwMode="auto">
            <a:xfrm>
              <a:off x="4703" y="2143"/>
              <a:ext cx="71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150 MHz &lt; Freq &lt; 1500 MHz</a:t>
              </a:r>
            </a:p>
            <a:p>
              <a:pPr algn="ctr"/>
              <a:r>
                <a:rPr lang="en-US" sz="1000" b="1"/>
                <a:t>(</a:t>
              </a:r>
              <a:r>
                <a:rPr lang="en-US" sz="1000" b="1">
                  <a:solidFill>
                    <a:srgbClr val="0000FF"/>
                  </a:solidFill>
                </a:rPr>
                <a:t>Hata</a:t>
              </a:r>
              <a:r>
                <a:rPr lang="en-US" sz="1000" b="1"/>
                <a:t>/</a:t>
              </a:r>
              <a:r>
                <a:rPr lang="en-US" sz="1000" b="1">
                  <a:solidFill>
                    <a:srgbClr val="FF00FF"/>
                  </a:solidFill>
                </a:rPr>
                <a:t>Okumura-Sigma</a:t>
              </a:r>
              <a:r>
                <a:rPr lang="en-US" sz="1000" b="1"/>
                <a:t>)</a:t>
              </a:r>
            </a:p>
          </p:txBody>
        </p:sp>
        <p:sp>
          <p:nvSpPr>
            <p:cNvPr id="42014" name="Text Box 48"/>
            <p:cNvSpPr txBox="1">
              <a:spLocks noChangeArrowheads="1"/>
            </p:cNvSpPr>
            <p:nvPr/>
          </p:nvSpPr>
          <p:spPr bwMode="auto">
            <a:xfrm>
              <a:off x="4703" y="2716"/>
              <a:ext cx="760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Freq &gt; 1500 MHz</a:t>
              </a:r>
            </a:p>
            <a:p>
              <a:pPr algn="ctr"/>
              <a:r>
                <a:rPr lang="en-US" sz="1000" b="1"/>
                <a:t>(</a:t>
              </a:r>
              <a:r>
                <a:rPr lang="en-US" sz="1000" b="1">
                  <a:solidFill>
                    <a:srgbClr val="0000FF"/>
                  </a:solidFill>
                </a:rPr>
                <a:t>Hata w/ COST  Freq. Correction</a:t>
              </a:r>
              <a:r>
                <a:rPr lang="en-US" sz="1000" b="1"/>
                <a:t>, </a:t>
              </a:r>
              <a:r>
                <a:rPr lang="en-US" sz="1000" b="1">
                  <a:solidFill>
                    <a:srgbClr val="FF00FF"/>
                  </a:solidFill>
                </a:rPr>
                <a:t>Okumura-Sigma</a:t>
              </a:r>
              <a:r>
                <a:rPr lang="en-US" sz="1000" b="1"/>
                <a:t>)</a:t>
              </a:r>
            </a:p>
          </p:txBody>
        </p:sp>
        <p:cxnSp>
          <p:nvCxnSpPr>
            <p:cNvPr id="42015" name="AutoShape 49"/>
            <p:cNvCxnSpPr>
              <a:cxnSpLocks noChangeShapeType="1"/>
              <a:stCxn id="42030" idx="3"/>
              <a:endCxn id="42012" idx="1"/>
            </p:cNvCxnSpPr>
            <p:nvPr/>
          </p:nvCxnSpPr>
          <p:spPr bwMode="auto">
            <a:xfrm flipV="1">
              <a:off x="4355" y="1744"/>
              <a:ext cx="348" cy="68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16" name="AutoShape 50"/>
            <p:cNvCxnSpPr>
              <a:cxnSpLocks noChangeShapeType="1"/>
              <a:stCxn id="42030" idx="3"/>
              <a:endCxn id="42013" idx="1"/>
            </p:cNvCxnSpPr>
            <p:nvPr/>
          </p:nvCxnSpPr>
          <p:spPr bwMode="auto">
            <a:xfrm flipV="1">
              <a:off x="4355" y="2364"/>
              <a:ext cx="348" cy="6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017" name="AutoShape 51"/>
            <p:cNvCxnSpPr>
              <a:cxnSpLocks noChangeShapeType="1"/>
              <a:stCxn id="42014" idx="1"/>
              <a:endCxn id="42030" idx="3"/>
            </p:cNvCxnSpPr>
            <p:nvPr/>
          </p:nvCxnSpPr>
          <p:spPr bwMode="auto">
            <a:xfrm flipH="1" flipV="1">
              <a:off x="4355" y="2428"/>
              <a:ext cx="348" cy="50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2018" name="Text Box 61"/>
            <p:cNvSpPr txBox="1">
              <a:spLocks noChangeArrowheads="1"/>
            </p:cNvSpPr>
            <p:nvPr/>
          </p:nvSpPr>
          <p:spPr bwMode="auto">
            <a:xfrm>
              <a:off x="3666" y="3154"/>
              <a:ext cx="1121" cy="54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Existing Models,</a:t>
              </a:r>
            </a:p>
            <a:p>
              <a:pPr algn="ctr"/>
              <a:r>
                <a:rPr lang="en-US" sz="1000" b="1"/>
                <a:t>Extensions or Modifications of Existing Models, or New Models As Required</a:t>
              </a:r>
            </a:p>
          </p:txBody>
        </p:sp>
        <p:sp>
          <p:nvSpPr>
            <p:cNvPr id="42019" name="AutoShape 62"/>
            <p:cNvSpPr>
              <a:spLocks noChangeArrowheads="1"/>
            </p:cNvSpPr>
            <p:nvPr/>
          </p:nvSpPr>
          <p:spPr bwMode="auto">
            <a:xfrm rot="5400000" flipH="1">
              <a:off x="4781" y="3205"/>
              <a:ext cx="251" cy="23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2392 w 21600"/>
                <a:gd name="T13" fmla="*/ 2941 h 21600"/>
                <a:gd name="T14" fmla="*/ 18244 w 21600"/>
                <a:gd name="T15" fmla="*/ 928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71"/>
          <p:cNvGrpSpPr>
            <a:grpSpLocks/>
          </p:cNvGrpSpPr>
          <p:nvPr/>
        </p:nvGrpSpPr>
        <p:grpSpPr bwMode="auto">
          <a:xfrm>
            <a:off x="7040563" y="3370263"/>
            <a:ext cx="1525587" cy="774700"/>
            <a:chOff x="4435" y="2123"/>
            <a:chExt cx="961" cy="488"/>
          </a:xfrm>
        </p:grpSpPr>
        <p:sp>
          <p:nvSpPr>
            <p:cNvPr id="42009" name="Freeform 54"/>
            <p:cNvSpPr>
              <a:spLocks/>
            </p:cNvSpPr>
            <p:nvPr/>
          </p:nvSpPr>
          <p:spPr bwMode="auto">
            <a:xfrm>
              <a:off x="4693" y="2123"/>
              <a:ext cx="703" cy="488"/>
            </a:xfrm>
            <a:custGeom>
              <a:avLst/>
              <a:gdLst>
                <a:gd name="T0" fmla="*/ 342 w 698"/>
                <a:gd name="T1" fmla="*/ 11 h 467"/>
                <a:gd name="T2" fmla="*/ 270 w 698"/>
                <a:gd name="T3" fmla="*/ 11 h 467"/>
                <a:gd name="T4" fmla="*/ 157 w 698"/>
                <a:gd name="T5" fmla="*/ 11 h 467"/>
                <a:gd name="T6" fmla="*/ 50 w 698"/>
                <a:gd name="T7" fmla="*/ 109 h 467"/>
                <a:gd name="T8" fmla="*/ 20 w 698"/>
                <a:gd name="T9" fmla="*/ 203 h 467"/>
                <a:gd name="T10" fmla="*/ 2 w 698"/>
                <a:gd name="T11" fmla="*/ 408 h 467"/>
                <a:gd name="T12" fmla="*/ 32 w 698"/>
                <a:gd name="T13" fmla="*/ 586 h 467"/>
                <a:gd name="T14" fmla="*/ 136 w 698"/>
                <a:gd name="T15" fmla="*/ 631 h 467"/>
                <a:gd name="T16" fmla="*/ 330 w 698"/>
                <a:gd name="T17" fmla="*/ 654 h 467"/>
                <a:gd name="T18" fmla="*/ 574 w 698"/>
                <a:gd name="T19" fmla="*/ 641 h 467"/>
                <a:gd name="T20" fmla="*/ 684 w 698"/>
                <a:gd name="T21" fmla="*/ 518 h 467"/>
                <a:gd name="T22" fmla="*/ 735 w 698"/>
                <a:gd name="T23" fmla="*/ 281 h 467"/>
                <a:gd name="T24" fmla="*/ 702 w 698"/>
                <a:gd name="T25" fmla="*/ 84 h 467"/>
                <a:gd name="T26" fmla="*/ 511 w 698"/>
                <a:gd name="T27" fmla="*/ 40 h 467"/>
                <a:gd name="T28" fmla="*/ 342 w 698"/>
                <a:gd name="T29" fmla="*/ 11 h 46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98"/>
                <a:gd name="T46" fmla="*/ 0 h 467"/>
                <a:gd name="T47" fmla="*/ 698 w 698"/>
                <a:gd name="T48" fmla="*/ 467 h 46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98" h="467">
                  <a:moveTo>
                    <a:pt x="326" y="11"/>
                  </a:moveTo>
                  <a:cubicBezTo>
                    <a:pt x="288" y="8"/>
                    <a:pt x="283" y="11"/>
                    <a:pt x="254" y="11"/>
                  </a:cubicBezTo>
                  <a:cubicBezTo>
                    <a:pt x="225" y="11"/>
                    <a:pt x="183" y="0"/>
                    <a:pt x="149" y="11"/>
                  </a:cubicBezTo>
                  <a:cubicBezTo>
                    <a:pt x="115" y="22"/>
                    <a:pt x="71" y="55"/>
                    <a:pt x="50" y="77"/>
                  </a:cubicBezTo>
                  <a:cubicBezTo>
                    <a:pt x="29" y="99"/>
                    <a:pt x="28" y="108"/>
                    <a:pt x="20" y="143"/>
                  </a:cubicBezTo>
                  <a:cubicBezTo>
                    <a:pt x="12" y="178"/>
                    <a:pt x="0" y="242"/>
                    <a:pt x="2" y="287"/>
                  </a:cubicBezTo>
                  <a:cubicBezTo>
                    <a:pt x="4" y="332"/>
                    <a:pt x="11" y="387"/>
                    <a:pt x="32" y="413"/>
                  </a:cubicBezTo>
                  <a:cubicBezTo>
                    <a:pt x="53" y="439"/>
                    <a:pt x="81" y="436"/>
                    <a:pt x="128" y="443"/>
                  </a:cubicBezTo>
                  <a:cubicBezTo>
                    <a:pt x="175" y="450"/>
                    <a:pt x="245" y="457"/>
                    <a:pt x="314" y="458"/>
                  </a:cubicBezTo>
                  <a:cubicBezTo>
                    <a:pt x="383" y="459"/>
                    <a:pt x="487" y="467"/>
                    <a:pt x="542" y="452"/>
                  </a:cubicBezTo>
                  <a:cubicBezTo>
                    <a:pt x="597" y="437"/>
                    <a:pt x="619" y="407"/>
                    <a:pt x="644" y="365"/>
                  </a:cubicBezTo>
                  <a:cubicBezTo>
                    <a:pt x="669" y="323"/>
                    <a:pt x="692" y="248"/>
                    <a:pt x="695" y="197"/>
                  </a:cubicBezTo>
                  <a:cubicBezTo>
                    <a:pt x="698" y="146"/>
                    <a:pt x="697" y="87"/>
                    <a:pt x="662" y="59"/>
                  </a:cubicBezTo>
                  <a:cubicBezTo>
                    <a:pt x="627" y="31"/>
                    <a:pt x="538" y="37"/>
                    <a:pt x="482" y="29"/>
                  </a:cubicBezTo>
                  <a:cubicBezTo>
                    <a:pt x="426" y="21"/>
                    <a:pt x="364" y="14"/>
                    <a:pt x="326" y="11"/>
                  </a:cubicBezTo>
                  <a:close/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10" name="Freeform 63"/>
            <p:cNvSpPr>
              <a:spLocks/>
            </p:cNvSpPr>
            <p:nvPr/>
          </p:nvSpPr>
          <p:spPr bwMode="auto">
            <a:xfrm>
              <a:off x="4435" y="2393"/>
              <a:ext cx="246" cy="50"/>
            </a:xfrm>
            <a:custGeom>
              <a:avLst/>
              <a:gdLst>
                <a:gd name="T0" fmla="*/ 0 w 246"/>
                <a:gd name="T1" fmla="*/ 47 h 50"/>
                <a:gd name="T2" fmla="*/ 136 w 246"/>
                <a:gd name="T3" fmla="*/ 42 h 50"/>
                <a:gd name="T4" fmla="*/ 246 w 246"/>
                <a:gd name="T5" fmla="*/ 0 h 50"/>
                <a:gd name="T6" fmla="*/ 0 60000 65536"/>
                <a:gd name="T7" fmla="*/ 0 60000 65536"/>
                <a:gd name="T8" fmla="*/ 0 60000 65536"/>
                <a:gd name="T9" fmla="*/ 0 w 246"/>
                <a:gd name="T10" fmla="*/ 0 h 50"/>
                <a:gd name="T11" fmla="*/ 246 w 246"/>
                <a:gd name="T12" fmla="*/ 50 h 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6" h="50">
                  <a:moveTo>
                    <a:pt x="0" y="47"/>
                  </a:moveTo>
                  <a:cubicBezTo>
                    <a:pt x="47" y="48"/>
                    <a:pt x="95" y="50"/>
                    <a:pt x="136" y="42"/>
                  </a:cubicBezTo>
                  <a:cubicBezTo>
                    <a:pt x="177" y="34"/>
                    <a:pt x="211" y="17"/>
                    <a:pt x="246" y="0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8083" name="Rectangle 83"/>
          <p:cNvSpPr>
            <a:spLocks noChangeArrowheads="1"/>
          </p:cNvSpPr>
          <p:nvPr/>
        </p:nvSpPr>
        <p:spPr bwMode="auto">
          <a:xfrm>
            <a:off x="485775" y="3400425"/>
            <a:ext cx="2876550" cy="2638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4" name="Text Box 64"/>
          <p:cNvSpPr txBox="1">
            <a:spLocks noChangeArrowheads="1"/>
          </p:cNvSpPr>
          <p:nvPr/>
        </p:nvSpPr>
        <p:spPr bwMode="auto">
          <a:xfrm>
            <a:off x="1506538" y="6149975"/>
            <a:ext cx="10144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Range (km)</a:t>
            </a:r>
          </a:p>
        </p:txBody>
      </p:sp>
      <p:sp>
        <p:nvSpPr>
          <p:cNvPr id="42005" name="Text Box 65"/>
          <p:cNvSpPr txBox="1">
            <a:spLocks noChangeArrowheads="1"/>
          </p:cNvSpPr>
          <p:nvPr/>
        </p:nvSpPr>
        <p:spPr bwMode="auto">
          <a:xfrm rot="-5400000">
            <a:off x="-244475" y="4391025"/>
            <a:ext cx="14112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Frequency (MHz)</a:t>
            </a:r>
          </a:p>
        </p:txBody>
      </p:sp>
      <p:grpSp>
        <p:nvGrpSpPr>
          <p:cNvPr id="12" name="Group 72"/>
          <p:cNvGrpSpPr>
            <a:grpSpLocks/>
          </p:cNvGrpSpPr>
          <p:nvPr/>
        </p:nvGrpSpPr>
        <p:grpSpPr bwMode="auto">
          <a:xfrm>
            <a:off x="2363788" y="3827463"/>
            <a:ext cx="6596062" cy="2640012"/>
            <a:chOff x="1489" y="2411"/>
            <a:chExt cx="4155" cy="1663"/>
          </a:xfrm>
        </p:grpSpPr>
        <p:sp>
          <p:nvSpPr>
            <p:cNvPr id="42007" name="Rectangle 53"/>
            <p:cNvSpPr>
              <a:spLocks noChangeArrowheads="1"/>
            </p:cNvSpPr>
            <p:nvPr/>
          </p:nvSpPr>
          <p:spPr bwMode="auto">
            <a:xfrm>
              <a:off x="1489" y="2411"/>
              <a:ext cx="607" cy="435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8" name="Freeform 60"/>
            <p:cNvSpPr>
              <a:spLocks/>
            </p:cNvSpPr>
            <p:nvPr/>
          </p:nvSpPr>
          <p:spPr bwMode="auto">
            <a:xfrm>
              <a:off x="1801" y="2414"/>
              <a:ext cx="3843" cy="1660"/>
            </a:xfrm>
            <a:custGeom>
              <a:avLst/>
              <a:gdLst>
                <a:gd name="T0" fmla="*/ 0 w 3843"/>
                <a:gd name="T1" fmla="*/ 471 h 1660"/>
                <a:gd name="T2" fmla="*/ 739 w 3843"/>
                <a:gd name="T3" fmla="*/ 1498 h 1660"/>
                <a:gd name="T4" fmla="*/ 2655 w 3843"/>
                <a:gd name="T5" fmla="*/ 1445 h 1660"/>
                <a:gd name="T6" fmla="*/ 3650 w 3843"/>
                <a:gd name="T7" fmla="*/ 932 h 1660"/>
                <a:gd name="T8" fmla="*/ 3812 w 3843"/>
                <a:gd name="T9" fmla="*/ 325 h 1660"/>
                <a:gd name="T10" fmla="*/ 3577 w 3843"/>
                <a:gd name="T11" fmla="*/ 0 h 16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43"/>
                <a:gd name="T19" fmla="*/ 0 h 1660"/>
                <a:gd name="T20" fmla="*/ 3843 w 3843"/>
                <a:gd name="T21" fmla="*/ 1660 h 16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43" h="1660">
                  <a:moveTo>
                    <a:pt x="0" y="471"/>
                  </a:moveTo>
                  <a:cubicBezTo>
                    <a:pt x="148" y="903"/>
                    <a:pt x="297" y="1336"/>
                    <a:pt x="739" y="1498"/>
                  </a:cubicBezTo>
                  <a:cubicBezTo>
                    <a:pt x="1181" y="1660"/>
                    <a:pt x="2170" y="1539"/>
                    <a:pt x="2655" y="1445"/>
                  </a:cubicBezTo>
                  <a:cubicBezTo>
                    <a:pt x="3140" y="1351"/>
                    <a:pt x="3457" y="1119"/>
                    <a:pt x="3650" y="932"/>
                  </a:cubicBezTo>
                  <a:cubicBezTo>
                    <a:pt x="3843" y="745"/>
                    <a:pt x="3824" y="480"/>
                    <a:pt x="3812" y="325"/>
                  </a:cubicBezTo>
                  <a:cubicBezTo>
                    <a:pt x="3800" y="170"/>
                    <a:pt x="3688" y="85"/>
                    <a:pt x="3577" y="0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arrow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1280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8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Urban/Suburban Path Loss Models at 2 GHz</a:t>
            </a:r>
            <a:br>
              <a:rPr lang="en-US" sz="24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Node 1 Indoors</a:t>
            </a: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6132513" y="3670300"/>
            <a:ext cx="344487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a)</a:t>
            </a:r>
          </a:p>
          <a:p>
            <a:endParaRPr lang="en-US" sz="1200" b="1"/>
          </a:p>
          <a:p>
            <a:r>
              <a:rPr lang="en-US" sz="1200" b="1"/>
              <a:t>b)</a:t>
            </a:r>
          </a:p>
          <a:p>
            <a:endParaRPr lang="en-US" sz="1200" b="1"/>
          </a:p>
          <a:p>
            <a:endParaRPr lang="en-US" sz="1200" b="1"/>
          </a:p>
          <a:p>
            <a:r>
              <a:rPr lang="en-US" sz="1200" b="1"/>
              <a:t>c)</a:t>
            </a:r>
          </a:p>
          <a:p>
            <a:endParaRPr lang="en-US" sz="1200" b="1"/>
          </a:p>
          <a:p>
            <a:endParaRPr lang="en-US" sz="1200" b="1"/>
          </a:p>
          <a:p>
            <a:endParaRPr lang="en-US" sz="1200" b="1"/>
          </a:p>
          <a:p>
            <a:endParaRPr lang="en-US" sz="1200" b="1"/>
          </a:p>
          <a:p>
            <a:r>
              <a:rPr lang="en-US" sz="1200" b="1"/>
              <a:t>d)</a:t>
            </a:r>
          </a:p>
        </p:txBody>
      </p:sp>
      <p:grpSp>
        <p:nvGrpSpPr>
          <p:cNvPr id="44036" name="Group 4"/>
          <p:cNvGrpSpPr>
            <a:grpSpLocks/>
          </p:cNvGrpSpPr>
          <p:nvPr/>
        </p:nvGrpSpPr>
        <p:grpSpPr bwMode="auto">
          <a:xfrm>
            <a:off x="6226175" y="2017713"/>
            <a:ext cx="2586038" cy="1370012"/>
            <a:chOff x="3922" y="994"/>
            <a:chExt cx="1629" cy="863"/>
          </a:xfrm>
        </p:grpSpPr>
        <p:sp>
          <p:nvSpPr>
            <p:cNvPr id="44105" name="Rectangle 5" descr="Large grid"/>
            <p:cNvSpPr>
              <a:spLocks noChangeArrowheads="1"/>
            </p:cNvSpPr>
            <p:nvPr/>
          </p:nvSpPr>
          <p:spPr bwMode="auto">
            <a:xfrm>
              <a:off x="3922" y="999"/>
              <a:ext cx="147" cy="14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06" name="Rectangle 6" descr="Horizontal brick"/>
            <p:cNvSpPr>
              <a:spLocks noChangeArrowheads="1"/>
            </p:cNvSpPr>
            <p:nvPr/>
          </p:nvSpPr>
          <p:spPr bwMode="auto">
            <a:xfrm>
              <a:off x="3922" y="1234"/>
              <a:ext cx="147" cy="147"/>
            </a:xfrm>
            <a:prstGeom prst="rect">
              <a:avLst/>
            </a:prstGeom>
            <a:pattFill prst="horzBrick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07" name="Rectangle 7" descr="Wide downward diagonal"/>
            <p:cNvSpPr>
              <a:spLocks noChangeArrowheads="1"/>
            </p:cNvSpPr>
            <p:nvPr/>
          </p:nvSpPr>
          <p:spPr bwMode="auto">
            <a:xfrm>
              <a:off x="3922" y="1469"/>
              <a:ext cx="147" cy="147"/>
            </a:xfrm>
            <a:prstGeom prst="rect">
              <a:avLst/>
            </a:prstGeom>
            <a:pattFill prst="wdDnDiag">
              <a:fgClr>
                <a:srgbClr val="0000FF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08" name="Text Box 8"/>
            <p:cNvSpPr txBox="1">
              <a:spLocks noChangeArrowheads="1"/>
            </p:cNvSpPr>
            <p:nvPr/>
          </p:nvSpPr>
          <p:spPr bwMode="auto">
            <a:xfrm>
              <a:off x="4055" y="994"/>
              <a:ext cx="1496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/>
                <a:t>Indoors </a:t>
              </a:r>
            </a:p>
            <a:p>
              <a:endParaRPr lang="en-US" sz="1200" b="1"/>
            </a:p>
            <a:p>
              <a:r>
                <a:rPr lang="en-US" sz="1200" b="1"/>
                <a:t>Indoors to LOS outdoors</a:t>
              </a:r>
            </a:p>
            <a:p>
              <a:endParaRPr lang="en-US" sz="1200" b="1"/>
            </a:p>
            <a:p>
              <a:r>
                <a:rPr lang="en-US" sz="1200" b="1"/>
                <a:t>Below roof height</a:t>
              </a:r>
            </a:p>
            <a:p>
              <a:endParaRPr lang="en-US" sz="1200" b="1"/>
            </a:p>
            <a:p>
              <a:r>
                <a:rPr lang="en-US" sz="1200" b="1"/>
                <a:t>Above roof height</a:t>
              </a:r>
            </a:p>
          </p:txBody>
        </p:sp>
        <p:sp>
          <p:nvSpPr>
            <p:cNvPr id="44109" name="Rectangle 9" descr="Wide upward diagonal"/>
            <p:cNvSpPr>
              <a:spLocks noChangeArrowheads="1"/>
            </p:cNvSpPr>
            <p:nvPr/>
          </p:nvSpPr>
          <p:spPr bwMode="auto">
            <a:xfrm>
              <a:off x="3922" y="1704"/>
              <a:ext cx="147" cy="147"/>
            </a:xfrm>
            <a:prstGeom prst="rect">
              <a:avLst/>
            </a:prstGeom>
            <a:pattFill prst="wdUpDiag">
              <a:fgClr>
                <a:srgbClr val="0000FF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037" name="Text Box 10"/>
          <p:cNvSpPr txBox="1">
            <a:spLocks noChangeArrowheads="1"/>
          </p:cNvSpPr>
          <p:nvPr/>
        </p:nvSpPr>
        <p:spPr bwMode="auto">
          <a:xfrm>
            <a:off x="6327775" y="3676650"/>
            <a:ext cx="2816225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In-room composite model</a:t>
            </a:r>
          </a:p>
          <a:p>
            <a:endParaRPr lang="en-US" sz="1200" b="1"/>
          </a:p>
          <a:p>
            <a:r>
              <a:rPr lang="en-US" sz="1200" b="1"/>
              <a:t>In-building (NLOS) composite model</a:t>
            </a:r>
          </a:p>
          <a:p>
            <a:endParaRPr lang="en-US" sz="1200" b="1"/>
          </a:p>
          <a:p>
            <a:r>
              <a:rPr lang="en-US" sz="1200" b="1"/>
              <a:t>Assumed max. range for LOS to building. Use NLOS building penetration model plus outdoor path loss model for greater ranges.</a:t>
            </a:r>
          </a:p>
          <a:p>
            <a:endParaRPr lang="en-US" sz="1200" b="1"/>
          </a:p>
          <a:p>
            <a:r>
              <a:rPr lang="en-US" sz="1200" b="1"/>
              <a:t>Assumed mean roof-height varies with environment</a:t>
            </a:r>
          </a:p>
          <a:p>
            <a:endParaRPr lang="en-US" sz="1200" b="1"/>
          </a:p>
        </p:txBody>
      </p:sp>
      <p:sp>
        <p:nvSpPr>
          <p:cNvPr id="44038" name="Rectangle 11" descr="Wide upward diagonal"/>
          <p:cNvSpPr>
            <a:spLocks noChangeArrowheads="1"/>
          </p:cNvSpPr>
          <p:nvPr/>
        </p:nvSpPr>
        <p:spPr bwMode="auto">
          <a:xfrm>
            <a:off x="1365250" y="1914525"/>
            <a:ext cx="4448175" cy="1444625"/>
          </a:xfrm>
          <a:prstGeom prst="rect">
            <a:avLst/>
          </a:prstGeom>
          <a:pattFill prst="wdUpDiag">
            <a:fgClr>
              <a:srgbClr val="00FF00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39" name="Rectangle 12" descr="Horizontal brick"/>
          <p:cNvSpPr>
            <a:spLocks noChangeArrowheads="1"/>
          </p:cNvSpPr>
          <p:nvPr/>
        </p:nvSpPr>
        <p:spPr bwMode="auto">
          <a:xfrm>
            <a:off x="1373188" y="1912938"/>
            <a:ext cx="1392237" cy="3419475"/>
          </a:xfrm>
          <a:prstGeom prst="rect">
            <a:avLst/>
          </a:prstGeom>
          <a:pattFill prst="horzBrick">
            <a:fgClr>
              <a:srgbClr val="FFCC00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0" name="Rectangle 13" descr="Wide downward diagonal"/>
          <p:cNvSpPr>
            <a:spLocks noChangeArrowheads="1"/>
          </p:cNvSpPr>
          <p:nvPr/>
        </p:nvSpPr>
        <p:spPr bwMode="auto">
          <a:xfrm>
            <a:off x="2781300" y="4052888"/>
            <a:ext cx="1622425" cy="1036637"/>
          </a:xfrm>
          <a:prstGeom prst="rect">
            <a:avLst/>
          </a:prstGeom>
          <a:pattFill prst="wdDnDiag">
            <a:fgClr>
              <a:srgbClr val="00FF00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sz="1200" b="1">
              <a:solidFill>
                <a:srgbClr val="00FF00"/>
              </a:solidFill>
            </a:endParaRPr>
          </a:p>
        </p:txBody>
      </p:sp>
      <p:sp>
        <p:nvSpPr>
          <p:cNvPr id="44041" name="Rectangle 14" descr="Large grid"/>
          <p:cNvSpPr>
            <a:spLocks noChangeArrowheads="1"/>
          </p:cNvSpPr>
          <p:nvPr/>
        </p:nvSpPr>
        <p:spPr bwMode="auto">
          <a:xfrm>
            <a:off x="1798638" y="4911725"/>
            <a:ext cx="801687" cy="425450"/>
          </a:xfrm>
          <a:prstGeom prst="rect">
            <a:avLst/>
          </a:prstGeom>
          <a:pattFill prst="lgGrid">
            <a:fgClr>
              <a:schemeClr val="accent1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4042" name="Group 15"/>
          <p:cNvGrpSpPr>
            <a:grpSpLocks/>
          </p:cNvGrpSpPr>
          <p:nvPr/>
        </p:nvGrpSpPr>
        <p:grpSpPr bwMode="auto">
          <a:xfrm>
            <a:off x="1366838" y="1909763"/>
            <a:ext cx="4460875" cy="3432175"/>
            <a:chOff x="3167" y="1061"/>
            <a:chExt cx="2354" cy="1944"/>
          </a:xfrm>
        </p:grpSpPr>
        <p:sp>
          <p:nvSpPr>
            <p:cNvPr id="44091" name="Rectangle 16"/>
            <p:cNvSpPr>
              <a:spLocks noChangeArrowheads="1"/>
            </p:cNvSpPr>
            <p:nvPr/>
          </p:nvSpPr>
          <p:spPr bwMode="auto">
            <a:xfrm>
              <a:off x="3167" y="1061"/>
              <a:ext cx="2353" cy="19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4092" name="Group 17"/>
            <p:cNvGrpSpPr>
              <a:grpSpLocks/>
            </p:cNvGrpSpPr>
            <p:nvPr/>
          </p:nvGrpSpPr>
          <p:grpSpPr bwMode="auto">
            <a:xfrm>
              <a:off x="3169" y="2937"/>
              <a:ext cx="2352" cy="68"/>
              <a:chOff x="3169" y="2937"/>
              <a:chExt cx="2352" cy="68"/>
            </a:xfrm>
          </p:grpSpPr>
          <p:sp>
            <p:nvSpPr>
              <p:cNvPr id="44093" name="Line 18"/>
              <p:cNvSpPr>
                <a:spLocks noChangeShapeType="1"/>
              </p:cNvSpPr>
              <p:nvPr/>
            </p:nvSpPr>
            <p:spPr bwMode="auto">
              <a:xfrm>
                <a:off x="3169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4" name="Line 19"/>
              <p:cNvSpPr>
                <a:spLocks noChangeShapeType="1"/>
              </p:cNvSpPr>
              <p:nvPr/>
            </p:nvSpPr>
            <p:spPr bwMode="auto">
              <a:xfrm>
                <a:off x="3387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5" name="Line 20"/>
              <p:cNvSpPr>
                <a:spLocks noChangeShapeType="1"/>
              </p:cNvSpPr>
              <p:nvPr/>
            </p:nvSpPr>
            <p:spPr bwMode="auto">
              <a:xfrm>
                <a:off x="3600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6" name="Line 21"/>
              <p:cNvSpPr>
                <a:spLocks noChangeShapeType="1"/>
              </p:cNvSpPr>
              <p:nvPr/>
            </p:nvSpPr>
            <p:spPr bwMode="auto">
              <a:xfrm>
                <a:off x="3814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7" name="Line 22"/>
              <p:cNvSpPr>
                <a:spLocks noChangeShapeType="1"/>
              </p:cNvSpPr>
              <p:nvPr/>
            </p:nvSpPr>
            <p:spPr bwMode="auto">
              <a:xfrm>
                <a:off x="4027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8" name="Line 23"/>
              <p:cNvSpPr>
                <a:spLocks noChangeShapeType="1"/>
              </p:cNvSpPr>
              <p:nvPr/>
            </p:nvSpPr>
            <p:spPr bwMode="auto">
              <a:xfrm>
                <a:off x="4240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9" name="Line 24"/>
              <p:cNvSpPr>
                <a:spLocks noChangeShapeType="1"/>
              </p:cNvSpPr>
              <p:nvPr/>
            </p:nvSpPr>
            <p:spPr bwMode="auto">
              <a:xfrm>
                <a:off x="4454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0" name="Line 25"/>
              <p:cNvSpPr>
                <a:spLocks noChangeShapeType="1"/>
              </p:cNvSpPr>
              <p:nvPr/>
            </p:nvSpPr>
            <p:spPr bwMode="auto">
              <a:xfrm>
                <a:off x="4667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1" name="Line 26"/>
              <p:cNvSpPr>
                <a:spLocks noChangeShapeType="1"/>
              </p:cNvSpPr>
              <p:nvPr/>
            </p:nvSpPr>
            <p:spPr bwMode="auto">
              <a:xfrm>
                <a:off x="4880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2" name="Line 27"/>
              <p:cNvSpPr>
                <a:spLocks noChangeShapeType="1"/>
              </p:cNvSpPr>
              <p:nvPr/>
            </p:nvSpPr>
            <p:spPr bwMode="auto">
              <a:xfrm>
                <a:off x="5094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3" name="Line 28"/>
              <p:cNvSpPr>
                <a:spLocks noChangeShapeType="1"/>
              </p:cNvSpPr>
              <p:nvPr/>
            </p:nvSpPr>
            <p:spPr bwMode="auto">
              <a:xfrm>
                <a:off x="5307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4" name="Line 29"/>
              <p:cNvSpPr>
                <a:spLocks noChangeShapeType="1"/>
              </p:cNvSpPr>
              <p:nvPr/>
            </p:nvSpPr>
            <p:spPr bwMode="auto">
              <a:xfrm>
                <a:off x="5521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4043" name="Text Box 30"/>
          <p:cNvSpPr txBox="1">
            <a:spLocks noChangeArrowheads="1"/>
          </p:cNvSpPr>
          <p:nvPr/>
        </p:nvSpPr>
        <p:spPr bwMode="auto">
          <a:xfrm rot="16200000" flipV="1">
            <a:off x="1128713" y="5427663"/>
            <a:ext cx="4460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 m</a:t>
            </a:r>
          </a:p>
        </p:txBody>
      </p:sp>
      <p:sp>
        <p:nvSpPr>
          <p:cNvPr id="44044" name="Text Box 31"/>
          <p:cNvSpPr txBox="1">
            <a:spLocks noChangeArrowheads="1"/>
          </p:cNvSpPr>
          <p:nvPr/>
        </p:nvSpPr>
        <p:spPr bwMode="auto">
          <a:xfrm rot="16200000" flipV="1">
            <a:off x="1533525" y="5424488"/>
            <a:ext cx="4460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 m</a:t>
            </a:r>
          </a:p>
        </p:txBody>
      </p:sp>
      <p:sp>
        <p:nvSpPr>
          <p:cNvPr id="44045" name="Text Box 32"/>
          <p:cNvSpPr txBox="1">
            <a:spLocks noChangeArrowheads="1"/>
          </p:cNvSpPr>
          <p:nvPr/>
        </p:nvSpPr>
        <p:spPr bwMode="auto">
          <a:xfrm rot="16200000" flipV="1">
            <a:off x="1895476" y="5467350"/>
            <a:ext cx="5318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 m</a:t>
            </a:r>
          </a:p>
        </p:txBody>
      </p:sp>
      <p:sp>
        <p:nvSpPr>
          <p:cNvPr id="44046" name="Text Box 33"/>
          <p:cNvSpPr txBox="1">
            <a:spLocks noChangeArrowheads="1"/>
          </p:cNvSpPr>
          <p:nvPr/>
        </p:nvSpPr>
        <p:spPr bwMode="auto">
          <a:xfrm rot="16200000" flipV="1">
            <a:off x="2301876" y="5467350"/>
            <a:ext cx="5318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 m</a:t>
            </a:r>
          </a:p>
        </p:txBody>
      </p:sp>
      <p:sp>
        <p:nvSpPr>
          <p:cNvPr id="44047" name="Text Box 34"/>
          <p:cNvSpPr txBox="1">
            <a:spLocks noChangeArrowheads="1"/>
          </p:cNvSpPr>
          <p:nvPr/>
        </p:nvSpPr>
        <p:spPr bwMode="auto">
          <a:xfrm rot="16200000" flipV="1">
            <a:off x="2664619" y="5509419"/>
            <a:ext cx="615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100 m</a:t>
            </a:r>
          </a:p>
        </p:txBody>
      </p:sp>
      <p:sp>
        <p:nvSpPr>
          <p:cNvPr id="44048" name="Text Box 35"/>
          <p:cNvSpPr txBox="1">
            <a:spLocks noChangeArrowheads="1"/>
          </p:cNvSpPr>
          <p:nvPr/>
        </p:nvSpPr>
        <p:spPr bwMode="auto">
          <a:xfrm rot="16200000" flipV="1">
            <a:off x="3069432" y="5509419"/>
            <a:ext cx="6159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300 m</a:t>
            </a:r>
          </a:p>
        </p:txBody>
      </p:sp>
      <p:sp>
        <p:nvSpPr>
          <p:cNvPr id="44049" name="Text Box 36"/>
          <p:cNvSpPr txBox="1">
            <a:spLocks noChangeArrowheads="1"/>
          </p:cNvSpPr>
          <p:nvPr/>
        </p:nvSpPr>
        <p:spPr bwMode="auto">
          <a:xfrm rot="16200000" flipV="1">
            <a:off x="3922713" y="5467350"/>
            <a:ext cx="5318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 km</a:t>
            </a:r>
          </a:p>
        </p:txBody>
      </p:sp>
      <p:sp>
        <p:nvSpPr>
          <p:cNvPr id="44050" name="Text Box 37"/>
          <p:cNvSpPr txBox="1">
            <a:spLocks noChangeArrowheads="1"/>
          </p:cNvSpPr>
          <p:nvPr/>
        </p:nvSpPr>
        <p:spPr bwMode="auto">
          <a:xfrm rot="16200000" flipV="1">
            <a:off x="4691857" y="5509419"/>
            <a:ext cx="6159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 km</a:t>
            </a:r>
          </a:p>
        </p:txBody>
      </p:sp>
      <p:sp>
        <p:nvSpPr>
          <p:cNvPr id="44051" name="Text Box 38"/>
          <p:cNvSpPr txBox="1">
            <a:spLocks noChangeArrowheads="1"/>
          </p:cNvSpPr>
          <p:nvPr/>
        </p:nvSpPr>
        <p:spPr bwMode="auto">
          <a:xfrm rot="16200000" flipV="1">
            <a:off x="5053806" y="5552282"/>
            <a:ext cx="701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100 km</a:t>
            </a:r>
          </a:p>
        </p:txBody>
      </p:sp>
      <p:sp>
        <p:nvSpPr>
          <p:cNvPr id="44052" name="Text Box 39"/>
          <p:cNvSpPr txBox="1">
            <a:spLocks noChangeArrowheads="1"/>
          </p:cNvSpPr>
          <p:nvPr/>
        </p:nvSpPr>
        <p:spPr bwMode="auto">
          <a:xfrm rot="16200000" flipV="1">
            <a:off x="5460206" y="5552282"/>
            <a:ext cx="701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300 km</a:t>
            </a:r>
          </a:p>
        </p:txBody>
      </p:sp>
      <p:sp>
        <p:nvSpPr>
          <p:cNvPr id="44053" name="Text Box 40"/>
          <p:cNvSpPr txBox="1">
            <a:spLocks noChangeArrowheads="1"/>
          </p:cNvSpPr>
          <p:nvPr/>
        </p:nvSpPr>
        <p:spPr bwMode="auto">
          <a:xfrm rot="16200000" flipV="1">
            <a:off x="3517901" y="5467350"/>
            <a:ext cx="5318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 km</a:t>
            </a:r>
          </a:p>
        </p:txBody>
      </p:sp>
      <p:sp>
        <p:nvSpPr>
          <p:cNvPr id="44054" name="Text Box 41"/>
          <p:cNvSpPr txBox="1">
            <a:spLocks noChangeArrowheads="1"/>
          </p:cNvSpPr>
          <p:nvPr/>
        </p:nvSpPr>
        <p:spPr bwMode="auto">
          <a:xfrm rot="16200000" flipV="1">
            <a:off x="4285457" y="5509419"/>
            <a:ext cx="6159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 km</a:t>
            </a:r>
          </a:p>
        </p:txBody>
      </p:sp>
      <p:sp>
        <p:nvSpPr>
          <p:cNvPr id="44055" name="Line 42"/>
          <p:cNvSpPr>
            <a:spLocks noChangeShapeType="1"/>
          </p:cNvSpPr>
          <p:nvPr/>
        </p:nvSpPr>
        <p:spPr bwMode="auto">
          <a:xfrm>
            <a:off x="1241425" y="1906588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6" name="Line 43"/>
          <p:cNvSpPr>
            <a:spLocks noChangeShapeType="1"/>
          </p:cNvSpPr>
          <p:nvPr/>
        </p:nvSpPr>
        <p:spPr bwMode="auto">
          <a:xfrm>
            <a:off x="1241425" y="2335213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7" name="Line 44"/>
          <p:cNvSpPr>
            <a:spLocks noChangeShapeType="1"/>
          </p:cNvSpPr>
          <p:nvPr/>
        </p:nvSpPr>
        <p:spPr bwMode="auto">
          <a:xfrm>
            <a:off x="1241425" y="3195638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8" name="Line 45"/>
          <p:cNvSpPr>
            <a:spLocks noChangeShapeType="1"/>
          </p:cNvSpPr>
          <p:nvPr/>
        </p:nvSpPr>
        <p:spPr bwMode="auto">
          <a:xfrm>
            <a:off x="1241425" y="3625850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9" name="Line 46"/>
          <p:cNvSpPr>
            <a:spLocks noChangeShapeType="1"/>
          </p:cNvSpPr>
          <p:nvPr/>
        </p:nvSpPr>
        <p:spPr bwMode="auto">
          <a:xfrm>
            <a:off x="1241425" y="4054475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0" name="Line 47"/>
          <p:cNvSpPr>
            <a:spLocks noChangeShapeType="1"/>
          </p:cNvSpPr>
          <p:nvPr/>
        </p:nvSpPr>
        <p:spPr bwMode="auto">
          <a:xfrm>
            <a:off x="1241425" y="4484688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1" name="Line 48"/>
          <p:cNvSpPr>
            <a:spLocks noChangeShapeType="1"/>
          </p:cNvSpPr>
          <p:nvPr/>
        </p:nvSpPr>
        <p:spPr bwMode="auto">
          <a:xfrm>
            <a:off x="1241425" y="4914900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2" name="Line 49"/>
          <p:cNvSpPr>
            <a:spLocks noChangeShapeType="1"/>
          </p:cNvSpPr>
          <p:nvPr/>
        </p:nvSpPr>
        <p:spPr bwMode="auto">
          <a:xfrm>
            <a:off x="1241425" y="2765425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3" name="Line 50"/>
          <p:cNvSpPr>
            <a:spLocks noChangeShapeType="1"/>
          </p:cNvSpPr>
          <p:nvPr/>
        </p:nvSpPr>
        <p:spPr bwMode="auto">
          <a:xfrm>
            <a:off x="1235075" y="5341938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4" name="Text Box 51"/>
          <p:cNvSpPr txBox="1">
            <a:spLocks noChangeArrowheads="1"/>
          </p:cNvSpPr>
          <p:nvPr/>
        </p:nvSpPr>
        <p:spPr bwMode="auto">
          <a:xfrm>
            <a:off x="649288" y="1763713"/>
            <a:ext cx="6159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 km</a:t>
            </a:r>
          </a:p>
        </p:txBody>
      </p:sp>
      <p:sp>
        <p:nvSpPr>
          <p:cNvPr id="44065" name="Text Box 52"/>
          <p:cNvSpPr txBox="1">
            <a:spLocks noChangeArrowheads="1"/>
          </p:cNvSpPr>
          <p:nvPr/>
        </p:nvSpPr>
        <p:spPr bwMode="auto">
          <a:xfrm>
            <a:off x="733425" y="2620963"/>
            <a:ext cx="5318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 km</a:t>
            </a:r>
          </a:p>
        </p:txBody>
      </p:sp>
      <p:sp>
        <p:nvSpPr>
          <p:cNvPr id="44066" name="Text Box 53"/>
          <p:cNvSpPr txBox="1">
            <a:spLocks noChangeArrowheads="1"/>
          </p:cNvSpPr>
          <p:nvPr/>
        </p:nvSpPr>
        <p:spPr bwMode="auto">
          <a:xfrm>
            <a:off x="649288" y="3051175"/>
            <a:ext cx="615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300 m</a:t>
            </a:r>
          </a:p>
        </p:txBody>
      </p:sp>
      <p:sp>
        <p:nvSpPr>
          <p:cNvPr id="44067" name="Text Box 54"/>
          <p:cNvSpPr txBox="1">
            <a:spLocks noChangeArrowheads="1"/>
          </p:cNvSpPr>
          <p:nvPr/>
        </p:nvSpPr>
        <p:spPr bwMode="auto">
          <a:xfrm>
            <a:off x="649288" y="3479800"/>
            <a:ext cx="615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100 m</a:t>
            </a:r>
          </a:p>
        </p:txBody>
      </p:sp>
      <p:sp>
        <p:nvSpPr>
          <p:cNvPr id="44068" name="Text Box 55"/>
          <p:cNvSpPr txBox="1">
            <a:spLocks noChangeArrowheads="1"/>
          </p:cNvSpPr>
          <p:nvPr/>
        </p:nvSpPr>
        <p:spPr bwMode="auto">
          <a:xfrm>
            <a:off x="733425" y="3908425"/>
            <a:ext cx="5318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 m</a:t>
            </a:r>
          </a:p>
        </p:txBody>
      </p:sp>
      <p:sp>
        <p:nvSpPr>
          <p:cNvPr id="44069" name="Text Box 56"/>
          <p:cNvSpPr txBox="1">
            <a:spLocks noChangeArrowheads="1"/>
          </p:cNvSpPr>
          <p:nvPr/>
        </p:nvSpPr>
        <p:spPr bwMode="auto">
          <a:xfrm>
            <a:off x="733425" y="4337050"/>
            <a:ext cx="5318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 m</a:t>
            </a:r>
          </a:p>
        </p:txBody>
      </p:sp>
      <p:sp>
        <p:nvSpPr>
          <p:cNvPr id="44070" name="Text Box 57"/>
          <p:cNvSpPr txBox="1">
            <a:spLocks noChangeArrowheads="1"/>
          </p:cNvSpPr>
          <p:nvPr/>
        </p:nvSpPr>
        <p:spPr bwMode="auto">
          <a:xfrm>
            <a:off x="817563" y="4765675"/>
            <a:ext cx="4460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 m</a:t>
            </a:r>
          </a:p>
        </p:txBody>
      </p:sp>
      <p:sp>
        <p:nvSpPr>
          <p:cNvPr id="44071" name="Text Box 58"/>
          <p:cNvSpPr txBox="1">
            <a:spLocks noChangeArrowheads="1"/>
          </p:cNvSpPr>
          <p:nvPr/>
        </p:nvSpPr>
        <p:spPr bwMode="auto">
          <a:xfrm>
            <a:off x="733425" y="2192338"/>
            <a:ext cx="5318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 km</a:t>
            </a:r>
          </a:p>
        </p:txBody>
      </p:sp>
      <p:sp>
        <p:nvSpPr>
          <p:cNvPr id="44072" name="Text Box 59"/>
          <p:cNvSpPr txBox="1">
            <a:spLocks noChangeArrowheads="1"/>
          </p:cNvSpPr>
          <p:nvPr/>
        </p:nvSpPr>
        <p:spPr bwMode="auto">
          <a:xfrm>
            <a:off x="817563" y="5197475"/>
            <a:ext cx="4460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 m</a:t>
            </a:r>
          </a:p>
        </p:txBody>
      </p:sp>
      <p:sp>
        <p:nvSpPr>
          <p:cNvPr id="44073" name="Rectangle 60" descr="Large grid"/>
          <p:cNvSpPr>
            <a:spLocks noChangeArrowheads="1"/>
          </p:cNvSpPr>
          <p:nvPr/>
        </p:nvSpPr>
        <p:spPr bwMode="auto">
          <a:xfrm>
            <a:off x="1371600" y="4914900"/>
            <a:ext cx="425450" cy="417513"/>
          </a:xfrm>
          <a:prstGeom prst="rect">
            <a:avLst/>
          </a:prstGeom>
          <a:pattFill prst="lgGrid">
            <a:fgClr>
              <a:srgbClr val="FF00FF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74" name="Text Box 61"/>
          <p:cNvSpPr txBox="1">
            <a:spLocks noChangeArrowheads="1"/>
          </p:cNvSpPr>
          <p:nvPr/>
        </p:nvSpPr>
        <p:spPr bwMode="auto">
          <a:xfrm>
            <a:off x="2716213" y="5921375"/>
            <a:ext cx="15954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Ground Range</a:t>
            </a:r>
          </a:p>
        </p:txBody>
      </p:sp>
      <p:sp>
        <p:nvSpPr>
          <p:cNvPr id="44075" name="Text Box 62"/>
          <p:cNvSpPr txBox="1">
            <a:spLocks noChangeArrowheads="1"/>
          </p:cNvSpPr>
          <p:nvPr/>
        </p:nvSpPr>
        <p:spPr bwMode="auto">
          <a:xfrm rot="-5400000">
            <a:off x="-847725" y="3503613"/>
            <a:ext cx="2419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Node 2 Antenna Height</a:t>
            </a:r>
          </a:p>
        </p:txBody>
      </p:sp>
      <p:sp>
        <p:nvSpPr>
          <p:cNvPr id="44076" name="Text Box 63"/>
          <p:cNvSpPr txBox="1">
            <a:spLocks noChangeArrowheads="1"/>
          </p:cNvSpPr>
          <p:nvPr/>
        </p:nvSpPr>
        <p:spPr bwMode="auto">
          <a:xfrm>
            <a:off x="1447800" y="4924425"/>
            <a:ext cx="2873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a</a:t>
            </a:r>
          </a:p>
        </p:txBody>
      </p:sp>
      <p:sp>
        <p:nvSpPr>
          <p:cNvPr id="44077" name="Text Box 64"/>
          <p:cNvSpPr txBox="1">
            <a:spLocks noChangeArrowheads="1"/>
          </p:cNvSpPr>
          <p:nvPr/>
        </p:nvSpPr>
        <p:spPr bwMode="auto">
          <a:xfrm>
            <a:off x="2055813" y="4927600"/>
            <a:ext cx="282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b</a:t>
            </a:r>
          </a:p>
        </p:txBody>
      </p:sp>
      <p:sp>
        <p:nvSpPr>
          <p:cNvPr id="44078" name="Text Box 65"/>
          <p:cNvSpPr txBox="1">
            <a:spLocks noChangeArrowheads="1"/>
          </p:cNvSpPr>
          <p:nvPr/>
        </p:nvSpPr>
        <p:spPr bwMode="auto">
          <a:xfrm>
            <a:off x="1390650" y="2163763"/>
            <a:ext cx="1385888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COST-231 Building Penetration Model to LOS Exterior Node</a:t>
            </a:r>
          </a:p>
          <a:p>
            <a:pPr algn="ctr"/>
            <a:r>
              <a:rPr lang="en-US" sz="1200" b="1"/>
              <a:t>With Frequency Extensions</a:t>
            </a:r>
          </a:p>
        </p:txBody>
      </p:sp>
      <p:sp>
        <p:nvSpPr>
          <p:cNvPr id="44079" name="Text Box 66"/>
          <p:cNvSpPr txBox="1">
            <a:spLocks noChangeArrowheads="1"/>
          </p:cNvSpPr>
          <p:nvPr/>
        </p:nvSpPr>
        <p:spPr bwMode="auto">
          <a:xfrm>
            <a:off x="3130550" y="2181225"/>
            <a:ext cx="2500313" cy="639763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Hybrid Urban/Suburban Model Plus LOS Above 200 m Or Beyond 20 km </a:t>
            </a:r>
          </a:p>
        </p:txBody>
      </p:sp>
      <p:sp>
        <p:nvSpPr>
          <p:cNvPr id="44080" name="Rectangle 67" descr="Wide upward diagonal"/>
          <p:cNvSpPr>
            <a:spLocks noChangeArrowheads="1"/>
          </p:cNvSpPr>
          <p:nvPr/>
        </p:nvSpPr>
        <p:spPr bwMode="auto">
          <a:xfrm>
            <a:off x="3786188" y="3349625"/>
            <a:ext cx="1077912" cy="1049338"/>
          </a:xfrm>
          <a:prstGeom prst="rect">
            <a:avLst/>
          </a:prstGeom>
          <a:pattFill prst="wdUpDiag">
            <a:fgClr>
              <a:srgbClr val="FFC5C5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81" name="Rectangle 68" descr="Wide upward diagonal"/>
          <p:cNvSpPr>
            <a:spLocks noChangeArrowheads="1"/>
          </p:cNvSpPr>
          <p:nvPr/>
        </p:nvSpPr>
        <p:spPr bwMode="auto">
          <a:xfrm>
            <a:off x="2776538" y="3349625"/>
            <a:ext cx="1001712" cy="1039813"/>
          </a:xfrm>
          <a:prstGeom prst="rect">
            <a:avLst/>
          </a:prstGeom>
          <a:pattFill prst="wdUpDiag">
            <a:fgClr>
              <a:srgbClr val="0000FF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82" name="Text Box 69"/>
          <p:cNvSpPr txBox="1">
            <a:spLocks noChangeArrowheads="1"/>
          </p:cNvSpPr>
          <p:nvPr/>
        </p:nvSpPr>
        <p:spPr bwMode="auto">
          <a:xfrm>
            <a:off x="3762375" y="3419475"/>
            <a:ext cx="10731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Okumura-Hata Model &amp; Cost-231 Frequency Extension</a:t>
            </a:r>
          </a:p>
        </p:txBody>
      </p:sp>
      <p:sp>
        <p:nvSpPr>
          <p:cNvPr id="44083" name="Text Box 70"/>
          <p:cNvSpPr txBox="1">
            <a:spLocks noChangeArrowheads="1"/>
          </p:cNvSpPr>
          <p:nvPr/>
        </p:nvSpPr>
        <p:spPr bwMode="auto">
          <a:xfrm>
            <a:off x="2805113" y="4403725"/>
            <a:ext cx="1600200" cy="639763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COST-231 Walfisch-Ikegami Model</a:t>
            </a:r>
          </a:p>
        </p:txBody>
      </p:sp>
      <p:sp>
        <p:nvSpPr>
          <p:cNvPr id="44084" name="Text Box 71"/>
          <p:cNvSpPr txBox="1">
            <a:spLocks noChangeArrowheads="1"/>
          </p:cNvSpPr>
          <p:nvPr/>
        </p:nvSpPr>
        <p:spPr bwMode="auto">
          <a:xfrm>
            <a:off x="2630488" y="1611313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c</a:t>
            </a:r>
          </a:p>
        </p:txBody>
      </p:sp>
      <p:sp>
        <p:nvSpPr>
          <p:cNvPr id="44085" name="Line 72"/>
          <p:cNvSpPr>
            <a:spLocks noChangeShapeType="1"/>
          </p:cNvSpPr>
          <p:nvPr/>
        </p:nvSpPr>
        <p:spPr bwMode="auto">
          <a:xfrm>
            <a:off x="2768600" y="1912938"/>
            <a:ext cx="0" cy="3436937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86" name="Text Box 73"/>
          <p:cNvSpPr txBox="1">
            <a:spLocks noChangeArrowheads="1"/>
          </p:cNvSpPr>
          <p:nvPr/>
        </p:nvSpPr>
        <p:spPr bwMode="auto">
          <a:xfrm>
            <a:off x="4614863" y="4511675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d</a:t>
            </a:r>
          </a:p>
        </p:txBody>
      </p:sp>
      <p:sp>
        <p:nvSpPr>
          <p:cNvPr id="44087" name="Line 74"/>
          <p:cNvSpPr>
            <a:spLocks noChangeShapeType="1"/>
          </p:cNvSpPr>
          <p:nvPr/>
        </p:nvSpPr>
        <p:spPr bwMode="auto">
          <a:xfrm>
            <a:off x="2794000" y="4392613"/>
            <a:ext cx="2073275" cy="2222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88" name="Text Box 75"/>
          <p:cNvSpPr txBox="1">
            <a:spLocks noChangeArrowheads="1"/>
          </p:cNvSpPr>
          <p:nvPr/>
        </p:nvSpPr>
        <p:spPr bwMode="auto">
          <a:xfrm>
            <a:off x="2778125" y="3419475"/>
            <a:ext cx="1008063" cy="822325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Walfisch with Okumura Correction</a:t>
            </a:r>
          </a:p>
        </p:txBody>
      </p:sp>
      <p:sp>
        <p:nvSpPr>
          <p:cNvPr id="44089" name="Line 76"/>
          <p:cNvSpPr>
            <a:spLocks noChangeShapeType="1"/>
          </p:cNvSpPr>
          <p:nvPr/>
        </p:nvSpPr>
        <p:spPr bwMode="auto">
          <a:xfrm flipH="1" flipV="1">
            <a:off x="4564063" y="4429125"/>
            <a:ext cx="152400" cy="184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90" name="Content Placeholder 2"/>
          <p:cNvSpPr>
            <a:spLocks noGrp="1"/>
          </p:cNvSpPr>
          <p:nvPr>
            <p:ph idx="1"/>
          </p:nvPr>
        </p:nvSpPr>
        <p:spPr>
          <a:xfrm>
            <a:off x="415925" y="1027113"/>
            <a:ext cx="6967538" cy="809625"/>
          </a:xfrm>
        </p:spPr>
        <p:txBody>
          <a:bodyPr/>
          <a:lstStyle/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Path loss model includes indoor-to-outdoor links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Loss depends on range, antenna heights, frequency, etc.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Correlated Shadowing</a:t>
            </a:r>
          </a:p>
        </p:txBody>
      </p:sp>
      <p:sp>
        <p:nvSpPr>
          <p:cNvPr id="46104" name="Text Box 87"/>
          <p:cNvSpPr txBox="1">
            <a:spLocks noChangeArrowheads="1"/>
          </p:cNvSpPr>
          <p:nvPr/>
        </p:nvSpPr>
        <p:spPr bwMode="auto">
          <a:xfrm>
            <a:off x="492125" y="5368925"/>
            <a:ext cx="4125913" cy="95408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>
                <a:solidFill>
                  <a:srgbClr val="969696"/>
                </a:solidFill>
                <a:ea typeface="+mn-ea"/>
                <a:cs typeface="+mn-cs"/>
              </a:rPr>
              <a:t>Example: Average SIR                = 20 dB</a:t>
            </a:r>
          </a:p>
          <a:p>
            <a:pPr>
              <a:defRPr/>
            </a:pPr>
            <a:r>
              <a:rPr lang="en-US" sz="1400" b="1">
                <a:solidFill>
                  <a:srgbClr val="969696"/>
                </a:solidFill>
                <a:ea typeface="+mn-ea"/>
                <a:cs typeface="+mn-cs"/>
              </a:rPr>
              <a:t>                 Shadowing Std. Dev. = 10 dB</a:t>
            </a:r>
          </a:p>
          <a:p>
            <a:pPr>
              <a:defRPr/>
            </a:pPr>
            <a:r>
              <a:rPr lang="en-US" sz="1400" b="1">
                <a:solidFill>
                  <a:srgbClr val="969696"/>
                </a:solidFill>
                <a:ea typeface="+mn-ea"/>
                <a:cs typeface="+mn-cs"/>
              </a:rPr>
              <a:t>                 Copy Threshold          = 10 dB</a:t>
            </a:r>
          </a:p>
          <a:p>
            <a:pPr>
              <a:defRPr/>
            </a:pPr>
            <a:r>
              <a:rPr lang="en-US" sz="1400" b="1">
                <a:solidFill>
                  <a:srgbClr val="969696"/>
                </a:solidFill>
                <a:ea typeface="+mn-ea"/>
                <a:cs typeface="+mn-cs"/>
              </a:rPr>
              <a:t>Copy Prob. Varies from 76% to 94%</a:t>
            </a:r>
          </a:p>
        </p:txBody>
      </p:sp>
      <p:pic>
        <p:nvPicPr>
          <p:cNvPr id="46084" name="Picture 88" descr="SIwithCorr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7" t="5000" r="13751" b="5032"/>
          <a:stretch>
            <a:fillRect/>
          </a:stretch>
        </p:blipFill>
        <p:spPr bwMode="auto">
          <a:xfrm>
            <a:off x="657225" y="1851025"/>
            <a:ext cx="3725863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06" name="Line 91"/>
          <p:cNvSpPr>
            <a:spLocks noChangeShapeType="1"/>
          </p:cNvSpPr>
          <p:nvPr/>
        </p:nvSpPr>
        <p:spPr bwMode="auto">
          <a:xfrm>
            <a:off x="2646363" y="1938338"/>
            <a:ext cx="0" cy="2978150"/>
          </a:xfrm>
          <a:prstGeom prst="line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lgDash"/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46086" name="Text Box 98"/>
          <p:cNvSpPr txBox="1">
            <a:spLocks noChangeArrowheads="1"/>
          </p:cNvSpPr>
          <p:nvPr/>
        </p:nvSpPr>
        <p:spPr bwMode="auto">
          <a:xfrm>
            <a:off x="1612900" y="5043488"/>
            <a:ext cx="2041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/>
              <a:t>x (dB)</a:t>
            </a:r>
          </a:p>
        </p:txBody>
      </p:sp>
      <p:grpSp>
        <p:nvGrpSpPr>
          <p:cNvPr id="46087" name="Group 2"/>
          <p:cNvGrpSpPr>
            <a:grpSpLocks/>
          </p:cNvGrpSpPr>
          <p:nvPr/>
        </p:nvGrpSpPr>
        <p:grpSpPr bwMode="auto">
          <a:xfrm>
            <a:off x="5522913" y="1263650"/>
            <a:ext cx="463550" cy="1279525"/>
            <a:chOff x="4358" y="751"/>
            <a:chExt cx="237" cy="654"/>
          </a:xfrm>
        </p:grpSpPr>
        <p:sp>
          <p:nvSpPr>
            <p:cNvPr id="46161" name="Line 3"/>
            <p:cNvSpPr>
              <a:spLocks noChangeShapeType="1"/>
            </p:cNvSpPr>
            <p:nvPr/>
          </p:nvSpPr>
          <p:spPr bwMode="auto">
            <a:xfrm flipH="1">
              <a:off x="4358" y="751"/>
              <a:ext cx="116" cy="6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2" name="Line 4"/>
            <p:cNvSpPr>
              <a:spLocks noChangeShapeType="1"/>
            </p:cNvSpPr>
            <p:nvPr/>
          </p:nvSpPr>
          <p:spPr bwMode="auto">
            <a:xfrm>
              <a:off x="4475" y="754"/>
              <a:ext cx="116" cy="6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3" name="Line 5"/>
            <p:cNvSpPr>
              <a:spLocks noChangeShapeType="1"/>
            </p:cNvSpPr>
            <p:nvPr/>
          </p:nvSpPr>
          <p:spPr bwMode="auto">
            <a:xfrm flipV="1">
              <a:off x="4359" y="1226"/>
              <a:ext cx="203" cy="1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4" name="Line 6"/>
            <p:cNvSpPr>
              <a:spLocks noChangeShapeType="1"/>
            </p:cNvSpPr>
            <p:nvPr/>
          </p:nvSpPr>
          <p:spPr bwMode="auto">
            <a:xfrm>
              <a:off x="4413" y="1100"/>
              <a:ext cx="147" cy="1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5" name="Line 7"/>
            <p:cNvSpPr>
              <a:spLocks noChangeShapeType="1"/>
            </p:cNvSpPr>
            <p:nvPr/>
          </p:nvSpPr>
          <p:spPr bwMode="auto">
            <a:xfrm flipH="1">
              <a:off x="4417" y="1007"/>
              <a:ext cx="107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6" name="Line 8"/>
            <p:cNvSpPr>
              <a:spLocks noChangeShapeType="1"/>
            </p:cNvSpPr>
            <p:nvPr/>
          </p:nvSpPr>
          <p:spPr bwMode="auto">
            <a:xfrm>
              <a:off x="4439" y="935"/>
              <a:ext cx="79" cy="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7" name="Line 9"/>
            <p:cNvSpPr>
              <a:spLocks noChangeShapeType="1"/>
            </p:cNvSpPr>
            <p:nvPr/>
          </p:nvSpPr>
          <p:spPr bwMode="auto">
            <a:xfrm flipH="1" flipV="1">
              <a:off x="4457" y="850"/>
              <a:ext cx="35" cy="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8" name="Line 10"/>
            <p:cNvSpPr>
              <a:spLocks noChangeShapeType="1"/>
            </p:cNvSpPr>
            <p:nvPr/>
          </p:nvSpPr>
          <p:spPr bwMode="auto">
            <a:xfrm flipV="1">
              <a:off x="4453" y="851"/>
              <a:ext cx="43" cy="3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9" name="Line 11"/>
            <p:cNvSpPr>
              <a:spLocks noChangeShapeType="1"/>
            </p:cNvSpPr>
            <p:nvPr/>
          </p:nvSpPr>
          <p:spPr bwMode="auto">
            <a:xfrm flipH="1" flipV="1">
              <a:off x="4392" y="1229"/>
              <a:ext cx="203" cy="1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70" name="Line 12"/>
            <p:cNvSpPr>
              <a:spLocks noChangeShapeType="1"/>
            </p:cNvSpPr>
            <p:nvPr/>
          </p:nvSpPr>
          <p:spPr bwMode="auto">
            <a:xfrm flipH="1">
              <a:off x="4391" y="1102"/>
              <a:ext cx="147" cy="1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71" name="Line 13"/>
            <p:cNvSpPr>
              <a:spLocks noChangeShapeType="1"/>
            </p:cNvSpPr>
            <p:nvPr/>
          </p:nvSpPr>
          <p:spPr bwMode="auto">
            <a:xfrm>
              <a:off x="4429" y="1013"/>
              <a:ext cx="107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72" name="Line 14"/>
            <p:cNvSpPr>
              <a:spLocks noChangeShapeType="1"/>
            </p:cNvSpPr>
            <p:nvPr/>
          </p:nvSpPr>
          <p:spPr bwMode="auto">
            <a:xfrm flipH="1">
              <a:off x="4429" y="935"/>
              <a:ext cx="79" cy="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73" name="Line 15"/>
            <p:cNvSpPr>
              <a:spLocks noChangeShapeType="1"/>
            </p:cNvSpPr>
            <p:nvPr/>
          </p:nvSpPr>
          <p:spPr bwMode="auto">
            <a:xfrm>
              <a:off x="4453" y="889"/>
              <a:ext cx="49" cy="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74" name="Line 16"/>
            <p:cNvSpPr>
              <a:spLocks noChangeShapeType="1"/>
            </p:cNvSpPr>
            <p:nvPr/>
          </p:nvSpPr>
          <p:spPr bwMode="auto">
            <a:xfrm flipH="1">
              <a:off x="4441" y="884"/>
              <a:ext cx="58" cy="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88" name="Group 33"/>
          <p:cNvGrpSpPr>
            <a:grpSpLocks/>
          </p:cNvGrpSpPr>
          <p:nvPr/>
        </p:nvGrpSpPr>
        <p:grpSpPr bwMode="auto">
          <a:xfrm>
            <a:off x="5980113" y="1495425"/>
            <a:ext cx="987425" cy="1173163"/>
            <a:chOff x="3978" y="1772"/>
            <a:chExt cx="622" cy="739"/>
          </a:xfrm>
        </p:grpSpPr>
        <p:sp>
          <p:nvSpPr>
            <p:cNvPr id="46155" name="Rectangle 34"/>
            <p:cNvSpPr>
              <a:spLocks noChangeArrowheads="1"/>
            </p:cNvSpPr>
            <p:nvPr/>
          </p:nvSpPr>
          <p:spPr bwMode="auto">
            <a:xfrm>
              <a:off x="4057" y="1941"/>
              <a:ext cx="465" cy="57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6" name="AutoShape 35"/>
            <p:cNvSpPr>
              <a:spLocks noChangeArrowheads="1"/>
            </p:cNvSpPr>
            <p:nvPr/>
          </p:nvSpPr>
          <p:spPr bwMode="auto">
            <a:xfrm>
              <a:off x="3978" y="1772"/>
              <a:ext cx="622" cy="169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7" name="Rectangle 36"/>
            <p:cNvSpPr>
              <a:spLocks noChangeArrowheads="1"/>
            </p:cNvSpPr>
            <p:nvPr/>
          </p:nvSpPr>
          <p:spPr bwMode="auto">
            <a:xfrm>
              <a:off x="4135" y="2278"/>
              <a:ext cx="128" cy="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8" name="Rectangle 37"/>
            <p:cNvSpPr>
              <a:spLocks noChangeArrowheads="1"/>
            </p:cNvSpPr>
            <p:nvPr/>
          </p:nvSpPr>
          <p:spPr bwMode="auto">
            <a:xfrm>
              <a:off x="4140" y="2026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9" name="Rectangle 38"/>
            <p:cNvSpPr>
              <a:spLocks noChangeArrowheads="1"/>
            </p:cNvSpPr>
            <p:nvPr/>
          </p:nvSpPr>
          <p:spPr bwMode="auto">
            <a:xfrm>
              <a:off x="4336" y="2026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60" name="Rectangle 39"/>
            <p:cNvSpPr>
              <a:spLocks noChangeArrowheads="1"/>
            </p:cNvSpPr>
            <p:nvPr/>
          </p:nvSpPr>
          <p:spPr bwMode="auto">
            <a:xfrm>
              <a:off x="4336" y="2296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089" name="Group 40"/>
          <p:cNvGrpSpPr>
            <a:grpSpLocks/>
          </p:cNvGrpSpPr>
          <p:nvPr/>
        </p:nvGrpSpPr>
        <p:grpSpPr bwMode="auto">
          <a:xfrm>
            <a:off x="5616575" y="1846263"/>
            <a:ext cx="987425" cy="1173162"/>
            <a:chOff x="4074" y="1868"/>
            <a:chExt cx="622" cy="739"/>
          </a:xfrm>
        </p:grpSpPr>
        <p:sp>
          <p:nvSpPr>
            <p:cNvPr id="46149" name="Rectangle 41"/>
            <p:cNvSpPr>
              <a:spLocks noChangeArrowheads="1"/>
            </p:cNvSpPr>
            <p:nvPr/>
          </p:nvSpPr>
          <p:spPr bwMode="auto">
            <a:xfrm>
              <a:off x="4153" y="2037"/>
              <a:ext cx="465" cy="570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0" name="AutoShape 42"/>
            <p:cNvSpPr>
              <a:spLocks noChangeArrowheads="1"/>
            </p:cNvSpPr>
            <p:nvPr/>
          </p:nvSpPr>
          <p:spPr bwMode="auto">
            <a:xfrm>
              <a:off x="4074" y="1868"/>
              <a:ext cx="622" cy="169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1" name="Rectangle 43"/>
            <p:cNvSpPr>
              <a:spLocks noChangeArrowheads="1"/>
            </p:cNvSpPr>
            <p:nvPr/>
          </p:nvSpPr>
          <p:spPr bwMode="auto">
            <a:xfrm>
              <a:off x="4231" y="2374"/>
              <a:ext cx="128" cy="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2" name="Rectangle 44"/>
            <p:cNvSpPr>
              <a:spLocks noChangeArrowheads="1"/>
            </p:cNvSpPr>
            <p:nvPr/>
          </p:nvSpPr>
          <p:spPr bwMode="auto">
            <a:xfrm>
              <a:off x="4236" y="212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3" name="Rectangle 45"/>
            <p:cNvSpPr>
              <a:spLocks noChangeArrowheads="1"/>
            </p:cNvSpPr>
            <p:nvPr/>
          </p:nvSpPr>
          <p:spPr bwMode="auto">
            <a:xfrm>
              <a:off x="4432" y="212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4" name="Rectangle 46"/>
            <p:cNvSpPr>
              <a:spLocks noChangeArrowheads="1"/>
            </p:cNvSpPr>
            <p:nvPr/>
          </p:nvSpPr>
          <p:spPr bwMode="auto">
            <a:xfrm>
              <a:off x="4432" y="239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090" name="Group 47"/>
          <p:cNvGrpSpPr>
            <a:grpSpLocks/>
          </p:cNvGrpSpPr>
          <p:nvPr/>
        </p:nvGrpSpPr>
        <p:grpSpPr bwMode="auto">
          <a:xfrm>
            <a:off x="5260975" y="2201863"/>
            <a:ext cx="987425" cy="1173162"/>
            <a:chOff x="976" y="108"/>
            <a:chExt cx="622" cy="739"/>
          </a:xfrm>
        </p:grpSpPr>
        <p:sp>
          <p:nvSpPr>
            <p:cNvPr id="46143" name="Rectangle 48"/>
            <p:cNvSpPr>
              <a:spLocks noChangeArrowheads="1"/>
            </p:cNvSpPr>
            <p:nvPr/>
          </p:nvSpPr>
          <p:spPr bwMode="auto">
            <a:xfrm>
              <a:off x="1055" y="277"/>
              <a:ext cx="465" cy="570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4" name="AutoShape 49"/>
            <p:cNvSpPr>
              <a:spLocks noChangeArrowheads="1"/>
            </p:cNvSpPr>
            <p:nvPr/>
          </p:nvSpPr>
          <p:spPr bwMode="auto">
            <a:xfrm>
              <a:off x="976" y="108"/>
              <a:ext cx="622" cy="169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5" name="Rectangle 50"/>
            <p:cNvSpPr>
              <a:spLocks noChangeArrowheads="1"/>
            </p:cNvSpPr>
            <p:nvPr/>
          </p:nvSpPr>
          <p:spPr bwMode="auto">
            <a:xfrm>
              <a:off x="1127" y="608"/>
              <a:ext cx="128" cy="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6" name="Rectangle 51"/>
            <p:cNvSpPr>
              <a:spLocks noChangeArrowheads="1"/>
            </p:cNvSpPr>
            <p:nvPr/>
          </p:nvSpPr>
          <p:spPr bwMode="auto">
            <a:xfrm>
              <a:off x="1138" y="36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7" name="Rectangle 52"/>
            <p:cNvSpPr>
              <a:spLocks noChangeArrowheads="1"/>
            </p:cNvSpPr>
            <p:nvPr/>
          </p:nvSpPr>
          <p:spPr bwMode="auto">
            <a:xfrm>
              <a:off x="1334" y="36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8" name="Rectangle 53"/>
            <p:cNvSpPr>
              <a:spLocks noChangeArrowheads="1"/>
            </p:cNvSpPr>
            <p:nvPr/>
          </p:nvSpPr>
          <p:spPr bwMode="auto">
            <a:xfrm>
              <a:off x="1334" y="63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091" name="Group 54"/>
          <p:cNvGrpSpPr>
            <a:grpSpLocks/>
          </p:cNvGrpSpPr>
          <p:nvPr/>
        </p:nvGrpSpPr>
        <p:grpSpPr bwMode="auto">
          <a:xfrm>
            <a:off x="4913313" y="2557463"/>
            <a:ext cx="987425" cy="1173162"/>
            <a:chOff x="4178" y="1984"/>
            <a:chExt cx="622" cy="739"/>
          </a:xfrm>
        </p:grpSpPr>
        <p:sp>
          <p:nvSpPr>
            <p:cNvPr id="46137" name="Rectangle 55"/>
            <p:cNvSpPr>
              <a:spLocks noChangeArrowheads="1"/>
            </p:cNvSpPr>
            <p:nvPr/>
          </p:nvSpPr>
          <p:spPr bwMode="auto">
            <a:xfrm>
              <a:off x="4257" y="2153"/>
              <a:ext cx="465" cy="57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8" name="AutoShape 56"/>
            <p:cNvSpPr>
              <a:spLocks noChangeArrowheads="1"/>
            </p:cNvSpPr>
            <p:nvPr/>
          </p:nvSpPr>
          <p:spPr bwMode="auto">
            <a:xfrm>
              <a:off x="4178" y="1984"/>
              <a:ext cx="622" cy="169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9" name="Rectangle 57"/>
            <p:cNvSpPr>
              <a:spLocks noChangeArrowheads="1"/>
            </p:cNvSpPr>
            <p:nvPr/>
          </p:nvSpPr>
          <p:spPr bwMode="auto">
            <a:xfrm>
              <a:off x="4335" y="2490"/>
              <a:ext cx="128" cy="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0" name="Rectangle 58"/>
            <p:cNvSpPr>
              <a:spLocks noChangeArrowheads="1"/>
            </p:cNvSpPr>
            <p:nvPr/>
          </p:nvSpPr>
          <p:spPr bwMode="auto">
            <a:xfrm>
              <a:off x="4340" y="2238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1" name="Rectangle 59"/>
            <p:cNvSpPr>
              <a:spLocks noChangeArrowheads="1"/>
            </p:cNvSpPr>
            <p:nvPr/>
          </p:nvSpPr>
          <p:spPr bwMode="auto">
            <a:xfrm>
              <a:off x="4536" y="2238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2" name="Rectangle 60"/>
            <p:cNvSpPr>
              <a:spLocks noChangeArrowheads="1"/>
            </p:cNvSpPr>
            <p:nvPr/>
          </p:nvSpPr>
          <p:spPr bwMode="auto">
            <a:xfrm>
              <a:off x="4536" y="2508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6092" name="Picture 61" descr="NA01441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1657350"/>
            <a:ext cx="1125538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3" name="Picture 62" descr="NA01441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9"/>
          <a:stretch>
            <a:fillRect/>
          </a:stretch>
        </p:blipFill>
        <p:spPr bwMode="auto">
          <a:xfrm>
            <a:off x="7259638" y="1890713"/>
            <a:ext cx="1125537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094" name="Group 63"/>
          <p:cNvGrpSpPr>
            <a:grpSpLocks/>
          </p:cNvGrpSpPr>
          <p:nvPr/>
        </p:nvGrpSpPr>
        <p:grpSpPr bwMode="auto">
          <a:xfrm>
            <a:off x="5686425" y="4567238"/>
            <a:ext cx="1163638" cy="609600"/>
            <a:chOff x="180" y="1088"/>
            <a:chExt cx="733" cy="384"/>
          </a:xfrm>
        </p:grpSpPr>
        <p:sp>
          <p:nvSpPr>
            <p:cNvPr id="46132" name="Rectangle 64"/>
            <p:cNvSpPr>
              <a:spLocks noChangeArrowheads="1"/>
            </p:cNvSpPr>
            <p:nvPr/>
          </p:nvSpPr>
          <p:spPr bwMode="auto">
            <a:xfrm>
              <a:off x="215" y="1181"/>
              <a:ext cx="670" cy="29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3" name="AutoShape 65"/>
            <p:cNvSpPr>
              <a:spLocks noChangeArrowheads="1"/>
            </p:cNvSpPr>
            <p:nvPr/>
          </p:nvSpPr>
          <p:spPr bwMode="auto">
            <a:xfrm>
              <a:off x="180" y="1088"/>
              <a:ext cx="733" cy="9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4" name="Rectangle 66"/>
            <p:cNvSpPr>
              <a:spLocks noChangeArrowheads="1"/>
            </p:cNvSpPr>
            <p:nvPr/>
          </p:nvSpPr>
          <p:spPr bwMode="auto">
            <a:xfrm>
              <a:off x="314" y="1280"/>
              <a:ext cx="117" cy="1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5" name="Rectangle 67"/>
            <p:cNvSpPr>
              <a:spLocks noChangeArrowheads="1"/>
            </p:cNvSpPr>
            <p:nvPr/>
          </p:nvSpPr>
          <p:spPr bwMode="auto">
            <a:xfrm>
              <a:off x="530" y="1260"/>
              <a:ext cx="87" cy="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6" name="Rectangle 68"/>
            <p:cNvSpPr>
              <a:spLocks noChangeArrowheads="1"/>
            </p:cNvSpPr>
            <p:nvPr/>
          </p:nvSpPr>
          <p:spPr bwMode="auto">
            <a:xfrm>
              <a:off x="696" y="1260"/>
              <a:ext cx="87" cy="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6095" name="Picture 69" descr="NA01441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9"/>
          <a:stretch>
            <a:fillRect/>
          </a:stretch>
        </p:blipFill>
        <p:spPr bwMode="auto">
          <a:xfrm>
            <a:off x="7412038" y="2043113"/>
            <a:ext cx="1125537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6" name="Picture 70" descr="NA01441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9"/>
          <a:stretch>
            <a:fillRect/>
          </a:stretch>
        </p:blipFill>
        <p:spPr bwMode="auto">
          <a:xfrm>
            <a:off x="7564438" y="2195513"/>
            <a:ext cx="1125537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7" name="Picture 71" descr="NA01441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9"/>
          <a:stretch>
            <a:fillRect/>
          </a:stretch>
        </p:blipFill>
        <p:spPr bwMode="auto">
          <a:xfrm>
            <a:off x="7110413" y="2447925"/>
            <a:ext cx="1125537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8" name="Line 80"/>
          <p:cNvSpPr>
            <a:spLocks noChangeShapeType="1"/>
          </p:cNvSpPr>
          <p:nvPr/>
        </p:nvSpPr>
        <p:spPr bwMode="auto">
          <a:xfrm>
            <a:off x="5738813" y="1263650"/>
            <a:ext cx="547687" cy="4038600"/>
          </a:xfrm>
          <a:prstGeom prst="line">
            <a:avLst/>
          </a:prstGeom>
          <a:noFill/>
          <a:ln w="28575">
            <a:solidFill>
              <a:srgbClr val="0076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9" name="Text Box 82"/>
          <p:cNvSpPr txBox="1">
            <a:spLocks noChangeArrowheads="1"/>
          </p:cNvSpPr>
          <p:nvPr/>
        </p:nvSpPr>
        <p:spPr bwMode="auto">
          <a:xfrm>
            <a:off x="5373688" y="949325"/>
            <a:ext cx="717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rgbClr val="008000"/>
                </a:solidFill>
              </a:rPr>
              <a:t>Signal</a:t>
            </a:r>
          </a:p>
        </p:txBody>
      </p:sp>
      <p:grpSp>
        <p:nvGrpSpPr>
          <p:cNvPr id="46100" name="Group 18"/>
          <p:cNvGrpSpPr>
            <a:grpSpLocks/>
          </p:cNvGrpSpPr>
          <p:nvPr/>
        </p:nvGrpSpPr>
        <p:grpSpPr bwMode="auto">
          <a:xfrm>
            <a:off x="7848600" y="1155700"/>
            <a:ext cx="463550" cy="1279525"/>
            <a:chOff x="4358" y="751"/>
            <a:chExt cx="237" cy="654"/>
          </a:xfrm>
        </p:grpSpPr>
        <p:sp>
          <p:nvSpPr>
            <p:cNvPr id="46118" name="Line 19"/>
            <p:cNvSpPr>
              <a:spLocks noChangeShapeType="1"/>
            </p:cNvSpPr>
            <p:nvPr/>
          </p:nvSpPr>
          <p:spPr bwMode="auto">
            <a:xfrm flipH="1">
              <a:off x="4358" y="751"/>
              <a:ext cx="116" cy="6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9" name="Line 20"/>
            <p:cNvSpPr>
              <a:spLocks noChangeShapeType="1"/>
            </p:cNvSpPr>
            <p:nvPr/>
          </p:nvSpPr>
          <p:spPr bwMode="auto">
            <a:xfrm>
              <a:off x="4475" y="754"/>
              <a:ext cx="116" cy="6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0" name="Line 21"/>
            <p:cNvSpPr>
              <a:spLocks noChangeShapeType="1"/>
            </p:cNvSpPr>
            <p:nvPr/>
          </p:nvSpPr>
          <p:spPr bwMode="auto">
            <a:xfrm flipV="1">
              <a:off x="4359" y="1226"/>
              <a:ext cx="203" cy="1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1" name="Line 22"/>
            <p:cNvSpPr>
              <a:spLocks noChangeShapeType="1"/>
            </p:cNvSpPr>
            <p:nvPr/>
          </p:nvSpPr>
          <p:spPr bwMode="auto">
            <a:xfrm>
              <a:off x="4413" y="1100"/>
              <a:ext cx="147" cy="1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2" name="Line 23"/>
            <p:cNvSpPr>
              <a:spLocks noChangeShapeType="1"/>
            </p:cNvSpPr>
            <p:nvPr/>
          </p:nvSpPr>
          <p:spPr bwMode="auto">
            <a:xfrm flipH="1">
              <a:off x="4417" y="1007"/>
              <a:ext cx="107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3" name="Line 24"/>
            <p:cNvSpPr>
              <a:spLocks noChangeShapeType="1"/>
            </p:cNvSpPr>
            <p:nvPr/>
          </p:nvSpPr>
          <p:spPr bwMode="auto">
            <a:xfrm>
              <a:off x="4439" y="935"/>
              <a:ext cx="79" cy="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4" name="Line 25"/>
            <p:cNvSpPr>
              <a:spLocks noChangeShapeType="1"/>
            </p:cNvSpPr>
            <p:nvPr/>
          </p:nvSpPr>
          <p:spPr bwMode="auto">
            <a:xfrm flipH="1" flipV="1">
              <a:off x="4457" y="850"/>
              <a:ext cx="35" cy="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5" name="Line 26"/>
            <p:cNvSpPr>
              <a:spLocks noChangeShapeType="1"/>
            </p:cNvSpPr>
            <p:nvPr/>
          </p:nvSpPr>
          <p:spPr bwMode="auto">
            <a:xfrm flipV="1">
              <a:off x="4453" y="851"/>
              <a:ext cx="43" cy="3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6" name="Line 27"/>
            <p:cNvSpPr>
              <a:spLocks noChangeShapeType="1"/>
            </p:cNvSpPr>
            <p:nvPr/>
          </p:nvSpPr>
          <p:spPr bwMode="auto">
            <a:xfrm flipH="1" flipV="1">
              <a:off x="4392" y="1229"/>
              <a:ext cx="203" cy="1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7" name="Line 28"/>
            <p:cNvSpPr>
              <a:spLocks noChangeShapeType="1"/>
            </p:cNvSpPr>
            <p:nvPr/>
          </p:nvSpPr>
          <p:spPr bwMode="auto">
            <a:xfrm flipH="1">
              <a:off x="4391" y="1102"/>
              <a:ext cx="147" cy="1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8" name="Line 29"/>
            <p:cNvSpPr>
              <a:spLocks noChangeShapeType="1"/>
            </p:cNvSpPr>
            <p:nvPr/>
          </p:nvSpPr>
          <p:spPr bwMode="auto">
            <a:xfrm>
              <a:off x="4429" y="1013"/>
              <a:ext cx="107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9" name="Line 30"/>
            <p:cNvSpPr>
              <a:spLocks noChangeShapeType="1"/>
            </p:cNvSpPr>
            <p:nvPr/>
          </p:nvSpPr>
          <p:spPr bwMode="auto">
            <a:xfrm flipH="1">
              <a:off x="4429" y="935"/>
              <a:ext cx="79" cy="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0" name="Line 31"/>
            <p:cNvSpPr>
              <a:spLocks noChangeShapeType="1"/>
            </p:cNvSpPr>
            <p:nvPr/>
          </p:nvSpPr>
          <p:spPr bwMode="auto">
            <a:xfrm>
              <a:off x="4453" y="889"/>
              <a:ext cx="49" cy="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1" name="Line 32"/>
            <p:cNvSpPr>
              <a:spLocks noChangeShapeType="1"/>
            </p:cNvSpPr>
            <p:nvPr/>
          </p:nvSpPr>
          <p:spPr bwMode="auto">
            <a:xfrm flipH="1">
              <a:off x="4441" y="884"/>
              <a:ext cx="58" cy="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101" name="Line 79"/>
          <p:cNvSpPr>
            <a:spLocks noChangeShapeType="1"/>
          </p:cNvSpPr>
          <p:nvPr/>
        </p:nvSpPr>
        <p:spPr bwMode="auto">
          <a:xfrm flipH="1">
            <a:off x="6319838" y="1171575"/>
            <a:ext cx="1746250" cy="4156075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2" name="Arc 81"/>
          <p:cNvSpPr>
            <a:spLocks/>
          </p:cNvSpPr>
          <p:nvPr/>
        </p:nvSpPr>
        <p:spPr bwMode="auto">
          <a:xfrm rot="14397627" flipV="1">
            <a:off x="6229350" y="4149725"/>
            <a:ext cx="381000" cy="381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3" name="Text Box 83"/>
          <p:cNvSpPr txBox="1">
            <a:spLocks noChangeArrowheads="1"/>
          </p:cNvSpPr>
          <p:nvPr/>
        </p:nvSpPr>
        <p:spPr bwMode="auto">
          <a:xfrm>
            <a:off x="7700963" y="887413"/>
            <a:ext cx="9794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chemeClr val="hlink"/>
                </a:solidFill>
              </a:rPr>
              <a:t>Interferer</a:t>
            </a:r>
          </a:p>
        </p:txBody>
      </p:sp>
      <p:sp>
        <p:nvSpPr>
          <p:cNvPr id="2" name="Text Box 84"/>
          <p:cNvSpPr txBox="1">
            <a:spLocks noChangeArrowheads="1"/>
          </p:cNvSpPr>
          <p:nvPr/>
        </p:nvSpPr>
        <p:spPr bwMode="auto">
          <a:xfrm>
            <a:off x="6554788" y="5351463"/>
            <a:ext cx="175101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Links to Common Node Have correlated Shadow Loss</a:t>
            </a:r>
          </a:p>
        </p:txBody>
      </p:sp>
      <p:sp>
        <p:nvSpPr>
          <p:cNvPr id="46105" name="Text Box 85"/>
          <p:cNvSpPr txBox="1">
            <a:spLocks noChangeArrowheads="1"/>
          </p:cNvSpPr>
          <p:nvPr/>
        </p:nvSpPr>
        <p:spPr bwMode="auto">
          <a:xfrm>
            <a:off x="6094413" y="3881438"/>
            <a:ext cx="106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latin typeface="Symbol" charset="0"/>
              </a:rPr>
              <a:t>D</a:t>
            </a:r>
            <a:r>
              <a:rPr lang="en-US" sz="1400" b="1"/>
              <a:t>Az, </a:t>
            </a:r>
            <a:r>
              <a:rPr lang="en-US" sz="1800" b="1">
                <a:latin typeface="Symbol" charset="0"/>
              </a:rPr>
              <a:t>f</a:t>
            </a:r>
            <a:r>
              <a:rPr lang="en-US" sz="900" b="1"/>
              <a:t> </a:t>
            </a:r>
          </a:p>
        </p:txBody>
      </p:sp>
      <p:sp>
        <p:nvSpPr>
          <p:cNvPr id="3" name="Text Box 89"/>
          <p:cNvSpPr txBox="1">
            <a:spLocks noChangeArrowheads="1"/>
          </p:cNvSpPr>
          <p:nvPr/>
        </p:nvSpPr>
        <p:spPr bwMode="auto">
          <a:xfrm>
            <a:off x="6999288" y="3546475"/>
            <a:ext cx="12700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>
                <a:solidFill>
                  <a:schemeClr val="hlink"/>
                </a:solidFill>
              </a:rPr>
              <a:t>Interference</a:t>
            </a:r>
          </a:p>
          <a:p>
            <a:pPr algn="ctr"/>
            <a:r>
              <a:rPr lang="en-US" sz="1400" b="1">
                <a:solidFill>
                  <a:schemeClr val="hlink"/>
                </a:solidFill>
              </a:rPr>
              <a:t>Shadowing Loss in dB is N(</a:t>
            </a:r>
            <a:r>
              <a:rPr lang="en-US" sz="1400" b="1">
                <a:solidFill>
                  <a:schemeClr val="hlink"/>
                </a:solidFill>
                <a:latin typeface="Symbol" charset="0"/>
              </a:rPr>
              <a:t></a:t>
            </a:r>
            <a:r>
              <a:rPr lang="en-US" sz="1400" b="1">
                <a:solidFill>
                  <a:schemeClr val="hlink"/>
                </a:solidFill>
              </a:rPr>
              <a:t>,</a:t>
            </a:r>
            <a:r>
              <a:rPr lang="en-US" sz="1400" b="1">
                <a:solidFill>
                  <a:schemeClr val="hlink"/>
                </a:solidFill>
                <a:latin typeface="Symbol" charset="0"/>
              </a:rPr>
              <a:t>s</a:t>
            </a:r>
            <a:r>
              <a:rPr lang="en-US" sz="1400" b="1" baseline="-25000">
                <a:solidFill>
                  <a:schemeClr val="hlink"/>
                </a:solidFill>
              </a:rPr>
              <a:t>i</a:t>
            </a:r>
            <a:r>
              <a:rPr lang="en-US" sz="1400" b="1">
                <a:solidFill>
                  <a:schemeClr val="hlink"/>
                </a:solidFill>
              </a:rPr>
              <a:t>)  </a:t>
            </a:r>
          </a:p>
        </p:txBody>
      </p:sp>
      <p:sp>
        <p:nvSpPr>
          <p:cNvPr id="46107" name="Text Box 90"/>
          <p:cNvSpPr txBox="1">
            <a:spLocks noChangeArrowheads="1"/>
          </p:cNvSpPr>
          <p:nvPr/>
        </p:nvSpPr>
        <p:spPr bwMode="auto">
          <a:xfrm>
            <a:off x="4681538" y="3765550"/>
            <a:ext cx="1422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>
                <a:solidFill>
                  <a:srgbClr val="008000"/>
                </a:solidFill>
              </a:rPr>
              <a:t>Signal Shadowing Loss in dB is N(</a:t>
            </a:r>
            <a:r>
              <a:rPr lang="en-US" sz="1400" b="1">
                <a:solidFill>
                  <a:srgbClr val="008000"/>
                </a:solidFill>
                <a:latin typeface="Symbol" charset="0"/>
              </a:rPr>
              <a:t></a:t>
            </a:r>
            <a:r>
              <a:rPr lang="en-US" sz="1400" b="1">
                <a:solidFill>
                  <a:srgbClr val="008000"/>
                </a:solidFill>
              </a:rPr>
              <a:t>,</a:t>
            </a:r>
            <a:r>
              <a:rPr lang="en-US" sz="1400" b="1">
                <a:solidFill>
                  <a:srgbClr val="008000"/>
                </a:solidFill>
                <a:latin typeface="Symbol" charset="0"/>
              </a:rPr>
              <a:t>s</a:t>
            </a:r>
            <a:r>
              <a:rPr lang="en-US" sz="1400" b="1" baseline="-25000">
                <a:solidFill>
                  <a:srgbClr val="008000"/>
                </a:solidFill>
              </a:rPr>
              <a:t>s</a:t>
            </a:r>
            <a:r>
              <a:rPr lang="en-US" sz="1400" b="1">
                <a:solidFill>
                  <a:srgbClr val="008000"/>
                </a:solidFill>
              </a:rPr>
              <a:t>)  </a:t>
            </a:r>
          </a:p>
        </p:txBody>
      </p:sp>
      <p:pic>
        <p:nvPicPr>
          <p:cNvPr id="46108" name="Picture 100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4656138"/>
            <a:ext cx="17367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6109" name="Picture 99" descr="humveewithRadarPane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5" y="5073650"/>
            <a:ext cx="1514475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10" name="Text Box 84"/>
          <p:cNvSpPr txBox="1">
            <a:spLocks noChangeArrowheads="1"/>
          </p:cNvSpPr>
          <p:nvPr/>
        </p:nvSpPr>
        <p:spPr bwMode="auto">
          <a:xfrm rot="-5400000">
            <a:off x="1629569" y="3979069"/>
            <a:ext cx="17510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>
                <a:solidFill>
                  <a:srgbClr val="008000"/>
                </a:solidFill>
              </a:rPr>
              <a:t>Copy Threshold</a:t>
            </a:r>
          </a:p>
        </p:txBody>
      </p:sp>
      <p:sp>
        <p:nvSpPr>
          <p:cNvPr id="46111" name="Line 91"/>
          <p:cNvSpPr>
            <a:spLocks noChangeShapeType="1"/>
          </p:cNvSpPr>
          <p:nvPr/>
        </p:nvSpPr>
        <p:spPr bwMode="auto">
          <a:xfrm>
            <a:off x="3419475" y="1947863"/>
            <a:ext cx="0" cy="2994025"/>
          </a:xfrm>
          <a:prstGeom prst="line">
            <a:avLst/>
          </a:prstGeom>
          <a:noFill/>
          <a:ln w="28575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12" name="Text Box 84"/>
          <p:cNvSpPr txBox="1">
            <a:spLocks noChangeArrowheads="1"/>
          </p:cNvSpPr>
          <p:nvPr/>
        </p:nvSpPr>
        <p:spPr bwMode="auto">
          <a:xfrm rot="-5400000">
            <a:off x="2412207" y="4110831"/>
            <a:ext cx="17510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>
                <a:solidFill>
                  <a:srgbClr val="0000FF"/>
                </a:solidFill>
              </a:rPr>
              <a:t>Average SIR</a:t>
            </a:r>
          </a:p>
        </p:txBody>
      </p:sp>
      <p:sp>
        <p:nvSpPr>
          <p:cNvPr id="46113" name="Text Box 98"/>
          <p:cNvSpPr txBox="1">
            <a:spLocks noChangeArrowheads="1"/>
          </p:cNvSpPr>
          <p:nvPr/>
        </p:nvSpPr>
        <p:spPr bwMode="auto">
          <a:xfrm rot="-5400000">
            <a:off x="-633413" y="3227388"/>
            <a:ext cx="2378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/>
              <a:t>Probability </a:t>
            </a:r>
          </a:p>
          <a:p>
            <a:pPr algn="ctr"/>
            <a:r>
              <a:rPr lang="en-US" b="1" dirty="0"/>
              <a:t>SIR </a:t>
            </a:r>
            <a:r>
              <a:rPr lang="en-US" b="1" dirty="0" smtClean="0"/>
              <a:t>&gt; </a:t>
            </a:r>
            <a:r>
              <a:rPr lang="en-US" b="1" dirty="0"/>
              <a:t>x</a:t>
            </a:r>
          </a:p>
        </p:txBody>
      </p:sp>
      <p:sp>
        <p:nvSpPr>
          <p:cNvPr id="46114" name="Rectangle 170"/>
          <p:cNvSpPr>
            <a:spLocks noChangeArrowheads="1"/>
          </p:cNvSpPr>
          <p:nvPr/>
        </p:nvSpPr>
        <p:spPr bwMode="auto">
          <a:xfrm>
            <a:off x="315913" y="865188"/>
            <a:ext cx="4721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b="1"/>
              <a:t>Shadow loss correlation reduces </a:t>
            </a:r>
          </a:p>
          <a:p>
            <a:r>
              <a:rPr lang="en-US" sz="2000" b="1"/>
              <a:t>signal-to-Interferer power variation</a:t>
            </a:r>
          </a:p>
        </p:txBody>
      </p:sp>
      <p:sp>
        <p:nvSpPr>
          <p:cNvPr id="46115" name="Text Box 98"/>
          <p:cNvSpPr txBox="1">
            <a:spLocks noChangeArrowheads="1"/>
          </p:cNvSpPr>
          <p:nvPr/>
        </p:nvSpPr>
        <p:spPr bwMode="auto">
          <a:xfrm>
            <a:off x="376238" y="1589088"/>
            <a:ext cx="4400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/>
              <a:t>Probability SIR </a:t>
            </a:r>
            <a:r>
              <a:rPr lang="en-US" b="1" dirty="0" smtClean="0"/>
              <a:t>&gt; </a:t>
            </a:r>
            <a:r>
              <a:rPr lang="en-US" b="1" dirty="0"/>
              <a:t>x for correlated links</a:t>
            </a:r>
          </a:p>
        </p:txBody>
      </p:sp>
      <p:sp>
        <p:nvSpPr>
          <p:cNvPr id="46116" name="Text Box 98"/>
          <p:cNvSpPr txBox="1">
            <a:spLocks noChangeArrowheads="1"/>
          </p:cNvSpPr>
          <p:nvPr/>
        </p:nvSpPr>
        <p:spPr bwMode="auto">
          <a:xfrm rot="2856737">
            <a:off x="1489075" y="2441575"/>
            <a:ext cx="2378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High Correlation</a:t>
            </a:r>
          </a:p>
        </p:txBody>
      </p:sp>
      <p:sp>
        <p:nvSpPr>
          <p:cNvPr id="46117" name="Text Box 98"/>
          <p:cNvSpPr txBox="1">
            <a:spLocks noChangeArrowheads="1"/>
          </p:cNvSpPr>
          <p:nvPr/>
        </p:nvSpPr>
        <p:spPr bwMode="auto">
          <a:xfrm rot="1507988">
            <a:off x="635000" y="2786063"/>
            <a:ext cx="2378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Low Correlation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Shadowing Correlation Coefficient</a:t>
            </a:r>
          </a:p>
        </p:txBody>
      </p:sp>
      <p:sp>
        <p:nvSpPr>
          <p:cNvPr id="4813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26781" y="944563"/>
            <a:ext cx="4672013" cy="529590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sz="1800" dirty="0" smtClean="0"/>
              <a:t>Link shadow loss is correlated</a:t>
            </a:r>
          </a:p>
          <a:p>
            <a:pPr lvl="1">
              <a:defRPr/>
            </a:pPr>
            <a:r>
              <a:rPr lang="en-US" sz="1600" dirty="0" smtClean="0"/>
              <a:t>Depends on angle separation</a:t>
            </a:r>
          </a:p>
          <a:p>
            <a:pPr lvl="6">
              <a:defRPr/>
            </a:pPr>
            <a:endParaRPr lang="en-US" dirty="0" smtClean="0"/>
          </a:p>
          <a:p>
            <a:pPr>
              <a:defRPr/>
            </a:pPr>
            <a:r>
              <a:rPr lang="en-US" sz="1800" dirty="0" smtClean="0"/>
              <a:t>Limited </a:t>
            </a:r>
            <a:r>
              <a:rPr lang="en-US" sz="1800" dirty="0"/>
              <a:t>data available</a:t>
            </a:r>
          </a:p>
          <a:p>
            <a:pPr lvl="1">
              <a:defRPr/>
            </a:pPr>
            <a:r>
              <a:rPr lang="en-US" sz="1400" dirty="0" err="1"/>
              <a:t>Graziano</a:t>
            </a:r>
            <a:r>
              <a:rPr lang="en-US" sz="1400" dirty="0"/>
              <a:t> measured at 900 MHz around Washington Beltway</a:t>
            </a:r>
            <a:r>
              <a:rPr lang="en-US" sz="1400" baseline="30000" dirty="0"/>
              <a:t>1</a:t>
            </a:r>
            <a:endParaRPr lang="en-US" sz="1400" dirty="0"/>
          </a:p>
          <a:p>
            <a:pPr lvl="1">
              <a:defRPr/>
            </a:pPr>
            <a:r>
              <a:rPr lang="en-US" sz="1400" dirty="0"/>
              <a:t>Similar results by van Rees at 150 MHz, 450 MHz, 900 MHz in The </a:t>
            </a:r>
            <a:r>
              <a:rPr lang="en-US" sz="1400" dirty="0" smtClean="0"/>
              <a:t>Hague</a:t>
            </a:r>
            <a:r>
              <a:rPr lang="en-US" sz="1400" baseline="30000" dirty="0" smtClean="0"/>
              <a:t>2</a:t>
            </a:r>
            <a:endParaRPr lang="en-US" dirty="0" smtClean="0"/>
          </a:p>
          <a:p>
            <a:pPr lvl="6">
              <a:defRPr/>
            </a:pPr>
            <a:endParaRPr lang="en-US" sz="1200" dirty="0" smtClean="0"/>
          </a:p>
          <a:p>
            <a:pPr>
              <a:defRPr/>
            </a:pPr>
            <a:r>
              <a:rPr lang="en-US" sz="1800" dirty="0" smtClean="0"/>
              <a:t>Approximate </a:t>
            </a:r>
            <a:r>
              <a:rPr lang="en-US" sz="1800" dirty="0" err="1"/>
              <a:t>Graziano’s</a:t>
            </a:r>
            <a:r>
              <a:rPr lang="en-US" sz="1800" dirty="0"/>
              <a:t> measurements with bilinear fit</a:t>
            </a:r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  <a:p>
            <a:pPr lvl="1">
              <a:defRPr/>
            </a:pPr>
            <a:r>
              <a:rPr lang="en-US" sz="1400" dirty="0"/>
              <a:t>Lower MSE than proposed functions found in literature</a:t>
            </a:r>
          </a:p>
          <a:p>
            <a:pPr lvl="1">
              <a:defRPr/>
            </a:pPr>
            <a:r>
              <a:rPr lang="en-US" sz="1400" dirty="0"/>
              <a:t>Min &gt; 0 reflects homogeneous environment in different directions</a:t>
            </a:r>
          </a:p>
          <a:p>
            <a:pPr lvl="1">
              <a:defRPr/>
            </a:pPr>
            <a:r>
              <a:rPr lang="en-US" sz="1400" dirty="0"/>
              <a:t>Max &lt; 1 reflects uncorrelated shadowing at far end of links</a:t>
            </a:r>
          </a:p>
          <a:p>
            <a:pPr>
              <a:defRPr/>
            </a:pPr>
            <a:endParaRPr lang="en-US" sz="1800" dirty="0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23900" y="3748088"/>
            <a:ext cx="3416300" cy="609600"/>
            <a:chOff x="2846" y="1434"/>
            <a:chExt cx="2152" cy="384"/>
          </a:xfrm>
        </p:grpSpPr>
        <p:graphicFrame>
          <p:nvGraphicFramePr>
            <p:cNvPr id="48130" name="Object 2"/>
            <p:cNvGraphicFramePr>
              <a:graphicFrameLocks noChangeAspect="1"/>
            </p:cNvGraphicFramePr>
            <p:nvPr/>
          </p:nvGraphicFramePr>
          <p:xfrm>
            <a:off x="2846" y="1434"/>
            <a:ext cx="215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71" name="Equation" r:id="rId4" imgW="3416696" imgH="609997" progId="Equation.3">
                    <p:embed/>
                  </p:oleObj>
                </mc:Choice>
                <mc:Fallback>
                  <p:oleObj name="Equation" r:id="rId4" imgW="3416696" imgH="609997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6" y="1434"/>
                          <a:ext cx="2152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59" name="AutoShape 10"/>
            <p:cNvSpPr>
              <a:spLocks/>
            </p:cNvSpPr>
            <p:nvPr/>
          </p:nvSpPr>
          <p:spPr bwMode="auto">
            <a:xfrm>
              <a:off x="3100" y="1446"/>
              <a:ext cx="96" cy="345"/>
            </a:xfrm>
            <a:prstGeom prst="leftBrace">
              <a:avLst>
                <a:gd name="adj1" fmla="val 29948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8134" name="Picture 2" descr="ShadowData_Grazian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" t="5000" r="6250"/>
          <a:stretch>
            <a:fillRect/>
          </a:stretch>
        </p:blipFill>
        <p:spPr bwMode="auto">
          <a:xfrm>
            <a:off x="4700588" y="990600"/>
            <a:ext cx="3924300" cy="310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Text Box 5"/>
          <p:cNvSpPr txBox="1">
            <a:spLocks noChangeArrowheads="1"/>
          </p:cNvSpPr>
          <p:nvPr/>
        </p:nvSpPr>
        <p:spPr bwMode="auto">
          <a:xfrm>
            <a:off x="6154738" y="1874838"/>
            <a:ext cx="1782762" cy="274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FF00"/>
                </a:solidFill>
              </a:rPr>
              <a:t>Measured Correlation</a:t>
            </a:r>
          </a:p>
        </p:txBody>
      </p:sp>
      <p:sp>
        <p:nvSpPr>
          <p:cNvPr id="48136" name="Text Box 6"/>
          <p:cNvSpPr txBox="1">
            <a:spLocks noChangeArrowheads="1"/>
          </p:cNvSpPr>
          <p:nvPr/>
        </p:nvSpPr>
        <p:spPr bwMode="auto">
          <a:xfrm>
            <a:off x="5334000" y="2593975"/>
            <a:ext cx="973138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FF"/>
                </a:solidFill>
              </a:rPr>
              <a:t>Bilinear Fit</a:t>
            </a:r>
          </a:p>
        </p:txBody>
      </p:sp>
      <p:sp>
        <p:nvSpPr>
          <p:cNvPr id="48137" name="Text Box 7"/>
          <p:cNvSpPr txBox="1">
            <a:spLocks noChangeArrowheads="1"/>
          </p:cNvSpPr>
          <p:nvPr/>
        </p:nvSpPr>
        <p:spPr bwMode="auto">
          <a:xfrm>
            <a:off x="5921375" y="1201738"/>
            <a:ext cx="216535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Graziano Beltway Data</a:t>
            </a:r>
            <a:r>
              <a:rPr lang="en-US" sz="1400" b="1" baseline="30000"/>
              <a:t>1</a:t>
            </a:r>
          </a:p>
        </p:txBody>
      </p:sp>
      <p:sp>
        <p:nvSpPr>
          <p:cNvPr id="48138" name="Text Box 11"/>
          <p:cNvSpPr txBox="1">
            <a:spLocks noChangeArrowheads="1"/>
          </p:cNvSpPr>
          <p:nvPr/>
        </p:nvSpPr>
        <p:spPr bwMode="auto">
          <a:xfrm>
            <a:off x="293688" y="5951538"/>
            <a:ext cx="76009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AutoNum type="arabicParenR"/>
            </a:pPr>
            <a:r>
              <a:rPr lang="en-US" sz="900" b="1"/>
              <a:t>Victor Graziano, </a:t>
            </a:r>
            <a:r>
              <a:rPr lang="ja-JP" altLang="en-US" sz="900" b="1"/>
              <a:t>“</a:t>
            </a:r>
            <a:r>
              <a:rPr lang="en-US" sz="900" b="1"/>
              <a:t>Propagation Correlations at 900 MHz</a:t>
            </a:r>
            <a:r>
              <a:rPr lang="ja-JP" altLang="en-US" sz="900" b="1"/>
              <a:t>”</a:t>
            </a:r>
            <a:r>
              <a:rPr lang="en-US" sz="900" b="1"/>
              <a:t>, IEEE Trans. Veh. Tech., Nov. 1978</a:t>
            </a:r>
          </a:p>
          <a:p>
            <a:pPr>
              <a:buFontTx/>
              <a:buAutoNum type="arabicParenR"/>
            </a:pPr>
            <a:r>
              <a:rPr lang="en-US" sz="900" b="1"/>
              <a:t>Jan van Rees, </a:t>
            </a:r>
            <a:r>
              <a:rPr lang="ja-JP" altLang="en-US" sz="900" b="1"/>
              <a:t>“</a:t>
            </a:r>
            <a:r>
              <a:rPr lang="en-US" sz="900" b="1"/>
              <a:t>Cochannel Measurements for Interference Limited Small-Cell Planning</a:t>
            </a:r>
            <a:r>
              <a:rPr lang="ja-JP" altLang="en-US" sz="900" b="1"/>
              <a:t>”</a:t>
            </a:r>
            <a:r>
              <a:rPr lang="en-US" sz="900" b="1"/>
              <a:t>, Archiv Elek. Ubertrag., 1988, pp 318-320</a:t>
            </a:r>
          </a:p>
        </p:txBody>
      </p:sp>
      <p:grpSp>
        <p:nvGrpSpPr>
          <p:cNvPr id="48139" name="Group 12"/>
          <p:cNvGrpSpPr>
            <a:grpSpLocks/>
          </p:cNvGrpSpPr>
          <p:nvPr/>
        </p:nvGrpSpPr>
        <p:grpSpPr bwMode="auto">
          <a:xfrm>
            <a:off x="4741863" y="4129088"/>
            <a:ext cx="3835400" cy="1781175"/>
            <a:chOff x="267" y="2637"/>
            <a:chExt cx="2416" cy="1122"/>
          </a:xfrm>
        </p:grpSpPr>
        <p:sp>
          <p:nvSpPr>
            <p:cNvPr id="48140" name="Freeform 13"/>
            <p:cNvSpPr>
              <a:spLocks/>
            </p:cNvSpPr>
            <p:nvPr/>
          </p:nvSpPr>
          <p:spPr bwMode="auto">
            <a:xfrm>
              <a:off x="880" y="2765"/>
              <a:ext cx="1437" cy="967"/>
            </a:xfrm>
            <a:custGeom>
              <a:avLst/>
              <a:gdLst>
                <a:gd name="T0" fmla="*/ 63 w 1437"/>
                <a:gd name="T1" fmla="*/ 413 h 967"/>
                <a:gd name="T2" fmla="*/ 68 w 1437"/>
                <a:gd name="T3" fmla="*/ 345 h 967"/>
                <a:gd name="T4" fmla="*/ 105 w 1437"/>
                <a:gd name="T5" fmla="*/ 282 h 967"/>
                <a:gd name="T6" fmla="*/ 157 w 1437"/>
                <a:gd name="T7" fmla="*/ 219 h 967"/>
                <a:gd name="T8" fmla="*/ 199 w 1437"/>
                <a:gd name="T9" fmla="*/ 199 h 967"/>
                <a:gd name="T10" fmla="*/ 220 w 1437"/>
                <a:gd name="T11" fmla="*/ 178 h 967"/>
                <a:gd name="T12" fmla="*/ 262 w 1437"/>
                <a:gd name="T13" fmla="*/ 157 h 967"/>
                <a:gd name="T14" fmla="*/ 398 w 1437"/>
                <a:gd name="T15" fmla="*/ 31 h 967"/>
                <a:gd name="T16" fmla="*/ 440 w 1437"/>
                <a:gd name="T17" fmla="*/ 10 h 967"/>
                <a:gd name="T18" fmla="*/ 602 w 1437"/>
                <a:gd name="T19" fmla="*/ 0 h 967"/>
                <a:gd name="T20" fmla="*/ 639 w 1437"/>
                <a:gd name="T21" fmla="*/ 5 h 967"/>
                <a:gd name="T22" fmla="*/ 691 w 1437"/>
                <a:gd name="T23" fmla="*/ 36 h 967"/>
                <a:gd name="T24" fmla="*/ 723 w 1437"/>
                <a:gd name="T25" fmla="*/ 62 h 967"/>
                <a:gd name="T26" fmla="*/ 754 w 1437"/>
                <a:gd name="T27" fmla="*/ 94 h 967"/>
                <a:gd name="T28" fmla="*/ 848 w 1437"/>
                <a:gd name="T29" fmla="*/ 125 h 967"/>
                <a:gd name="T30" fmla="*/ 1194 w 1437"/>
                <a:gd name="T31" fmla="*/ 167 h 967"/>
                <a:gd name="T32" fmla="*/ 1236 w 1437"/>
                <a:gd name="T33" fmla="*/ 178 h 967"/>
                <a:gd name="T34" fmla="*/ 1278 w 1437"/>
                <a:gd name="T35" fmla="*/ 199 h 967"/>
                <a:gd name="T36" fmla="*/ 1351 w 1437"/>
                <a:gd name="T37" fmla="*/ 261 h 967"/>
                <a:gd name="T38" fmla="*/ 1414 w 1437"/>
                <a:gd name="T39" fmla="*/ 335 h 967"/>
                <a:gd name="T40" fmla="*/ 1424 w 1437"/>
                <a:gd name="T41" fmla="*/ 471 h 967"/>
                <a:gd name="T42" fmla="*/ 1435 w 1437"/>
                <a:gd name="T43" fmla="*/ 481 h 967"/>
                <a:gd name="T44" fmla="*/ 1403 w 1437"/>
                <a:gd name="T45" fmla="*/ 638 h 967"/>
                <a:gd name="T46" fmla="*/ 1393 w 1437"/>
                <a:gd name="T47" fmla="*/ 680 h 967"/>
                <a:gd name="T48" fmla="*/ 1361 w 1437"/>
                <a:gd name="T49" fmla="*/ 712 h 967"/>
                <a:gd name="T50" fmla="*/ 1288 w 1437"/>
                <a:gd name="T51" fmla="*/ 785 h 967"/>
                <a:gd name="T52" fmla="*/ 1005 w 1437"/>
                <a:gd name="T53" fmla="*/ 858 h 967"/>
                <a:gd name="T54" fmla="*/ 712 w 1437"/>
                <a:gd name="T55" fmla="*/ 900 h 967"/>
                <a:gd name="T56" fmla="*/ 628 w 1437"/>
                <a:gd name="T57" fmla="*/ 911 h 967"/>
                <a:gd name="T58" fmla="*/ 565 w 1437"/>
                <a:gd name="T59" fmla="*/ 942 h 967"/>
                <a:gd name="T60" fmla="*/ 492 w 1437"/>
                <a:gd name="T61" fmla="*/ 963 h 967"/>
                <a:gd name="T62" fmla="*/ 272 w 1437"/>
                <a:gd name="T63" fmla="*/ 926 h 967"/>
                <a:gd name="T64" fmla="*/ 84 w 1437"/>
                <a:gd name="T65" fmla="*/ 911 h 967"/>
                <a:gd name="T66" fmla="*/ 31 w 1437"/>
                <a:gd name="T67" fmla="*/ 638 h 967"/>
                <a:gd name="T68" fmla="*/ 63 w 1437"/>
                <a:gd name="T69" fmla="*/ 413 h 96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437"/>
                <a:gd name="T106" fmla="*/ 0 h 967"/>
                <a:gd name="T107" fmla="*/ 1437 w 1437"/>
                <a:gd name="T108" fmla="*/ 967 h 96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437" h="967">
                  <a:moveTo>
                    <a:pt x="63" y="413"/>
                  </a:moveTo>
                  <a:cubicBezTo>
                    <a:pt x="41" y="393"/>
                    <a:pt x="50" y="365"/>
                    <a:pt x="68" y="345"/>
                  </a:cubicBezTo>
                  <a:cubicBezTo>
                    <a:pt x="73" y="323"/>
                    <a:pt x="87" y="294"/>
                    <a:pt x="105" y="282"/>
                  </a:cubicBezTo>
                  <a:cubicBezTo>
                    <a:pt x="115" y="261"/>
                    <a:pt x="136" y="231"/>
                    <a:pt x="157" y="219"/>
                  </a:cubicBezTo>
                  <a:cubicBezTo>
                    <a:pt x="170" y="211"/>
                    <a:pt x="199" y="199"/>
                    <a:pt x="199" y="199"/>
                  </a:cubicBezTo>
                  <a:cubicBezTo>
                    <a:pt x="203" y="194"/>
                    <a:pt x="215" y="181"/>
                    <a:pt x="220" y="178"/>
                  </a:cubicBezTo>
                  <a:cubicBezTo>
                    <a:pt x="234" y="170"/>
                    <a:pt x="262" y="157"/>
                    <a:pt x="262" y="157"/>
                  </a:cubicBezTo>
                  <a:cubicBezTo>
                    <a:pt x="293" y="91"/>
                    <a:pt x="332" y="58"/>
                    <a:pt x="398" y="31"/>
                  </a:cubicBezTo>
                  <a:cubicBezTo>
                    <a:pt x="412" y="25"/>
                    <a:pt x="424" y="11"/>
                    <a:pt x="440" y="10"/>
                  </a:cubicBezTo>
                  <a:cubicBezTo>
                    <a:pt x="494" y="7"/>
                    <a:pt x="548" y="3"/>
                    <a:pt x="602" y="0"/>
                  </a:cubicBezTo>
                  <a:cubicBezTo>
                    <a:pt x="614" y="2"/>
                    <a:pt x="627" y="1"/>
                    <a:pt x="639" y="5"/>
                  </a:cubicBezTo>
                  <a:cubicBezTo>
                    <a:pt x="664" y="14"/>
                    <a:pt x="664" y="30"/>
                    <a:pt x="691" y="36"/>
                  </a:cubicBezTo>
                  <a:cubicBezTo>
                    <a:pt x="718" y="75"/>
                    <a:pt x="682" y="29"/>
                    <a:pt x="723" y="62"/>
                  </a:cubicBezTo>
                  <a:cubicBezTo>
                    <a:pt x="735" y="71"/>
                    <a:pt x="741" y="87"/>
                    <a:pt x="754" y="94"/>
                  </a:cubicBezTo>
                  <a:cubicBezTo>
                    <a:pt x="812" y="123"/>
                    <a:pt x="781" y="112"/>
                    <a:pt x="848" y="125"/>
                  </a:cubicBezTo>
                  <a:cubicBezTo>
                    <a:pt x="956" y="179"/>
                    <a:pt x="1071" y="162"/>
                    <a:pt x="1194" y="167"/>
                  </a:cubicBezTo>
                  <a:cubicBezTo>
                    <a:pt x="1208" y="171"/>
                    <a:pt x="1222" y="173"/>
                    <a:pt x="1236" y="178"/>
                  </a:cubicBezTo>
                  <a:cubicBezTo>
                    <a:pt x="1251" y="184"/>
                    <a:pt x="1278" y="199"/>
                    <a:pt x="1278" y="199"/>
                  </a:cubicBezTo>
                  <a:cubicBezTo>
                    <a:pt x="1292" y="226"/>
                    <a:pt x="1323" y="248"/>
                    <a:pt x="1351" y="261"/>
                  </a:cubicBezTo>
                  <a:cubicBezTo>
                    <a:pt x="1374" y="286"/>
                    <a:pt x="1398" y="305"/>
                    <a:pt x="1414" y="335"/>
                  </a:cubicBezTo>
                  <a:cubicBezTo>
                    <a:pt x="1417" y="380"/>
                    <a:pt x="1418" y="426"/>
                    <a:pt x="1424" y="471"/>
                  </a:cubicBezTo>
                  <a:cubicBezTo>
                    <a:pt x="1425" y="476"/>
                    <a:pt x="1435" y="476"/>
                    <a:pt x="1435" y="481"/>
                  </a:cubicBezTo>
                  <a:cubicBezTo>
                    <a:pt x="1437" y="516"/>
                    <a:pt x="1437" y="607"/>
                    <a:pt x="1403" y="638"/>
                  </a:cubicBezTo>
                  <a:cubicBezTo>
                    <a:pt x="1400" y="652"/>
                    <a:pt x="1396" y="666"/>
                    <a:pt x="1393" y="680"/>
                  </a:cubicBezTo>
                  <a:cubicBezTo>
                    <a:pt x="1390" y="695"/>
                    <a:pt x="1361" y="712"/>
                    <a:pt x="1361" y="712"/>
                  </a:cubicBezTo>
                  <a:cubicBezTo>
                    <a:pt x="1346" y="743"/>
                    <a:pt x="1319" y="770"/>
                    <a:pt x="1288" y="785"/>
                  </a:cubicBezTo>
                  <a:cubicBezTo>
                    <a:pt x="1247" y="871"/>
                    <a:pt x="1058" y="855"/>
                    <a:pt x="1005" y="858"/>
                  </a:cubicBezTo>
                  <a:cubicBezTo>
                    <a:pt x="902" y="894"/>
                    <a:pt x="831" y="893"/>
                    <a:pt x="712" y="900"/>
                  </a:cubicBezTo>
                  <a:cubicBezTo>
                    <a:pt x="684" y="904"/>
                    <a:pt x="656" y="906"/>
                    <a:pt x="628" y="911"/>
                  </a:cubicBezTo>
                  <a:cubicBezTo>
                    <a:pt x="597" y="917"/>
                    <a:pt x="593" y="933"/>
                    <a:pt x="565" y="942"/>
                  </a:cubicBezTo>
                  <a:cubicBezTo>
                    <a:pt x="541" y="950"/>
                    <a:pt x="516" y="955"/>
                    <a:pt x="492" y="963"/>
                  </a:cubicBezTo>
                  <a:cubicBezTo>
                    <a:pt x="416" y="951"/>
                    <a:pt x="349" y="932"/>
                    <a:pt x="272" y="926"/>
                  </a:cubicBezTo>
                  <a:cubicBezTo>
                    <a:pt x="214" y="931"/>
                    <a:pt x="122" y="967"/>
                    <a:pt x="84" y="911"/>
                  </a:cubicBezTo>
                  <a:cubicBezTo>
                    <a:pt x="68" y="819"/>
                    <a:pt x="43" y="731"/>
                    <a:pt x="31" y="638"/>
                  </a:cubicBezTo>
                  <a:cubicBezTo>
                    <a:pt x="33" y="572"/>
                    <a:pt x="0" y="461"/>
                    <a:pt x="63" y="413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41" name="Oval 14"/>
            <p:cNvSpPr>
              <a:spLocks noChangeArrowheads="1"/>
            </p:cNvSpPr>
            <p:nvPr/>
          </p:nvSpPr>
          <p:spPr bwMode="auto">
            <a:xfrm>
              <a:off x="1458" y="3241"/>
              <a:ext cx="56" cy="56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2" name="Oval 15"/>
            <p:cNvSpPr>
              <a:spLocks noChangeArrowheads="1"/>
            </p:cNvSpPr>
            <p:nvPr/>
          </p:nvSpPr>
          <p:spPr bwMode="auto">
            <a:xfrm>
              <a:off x="371" y="3225"/>
              <a:ext cx="56" cy="56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3" name="Text Box 16"/>
            <p:cNvSpPr txBox="1">
              <a:spLocks noChangeArrowheads="1"/>
            </p:cNvSpPr>
            <p:nvPr/>
          </p:nvSpPr>
          <p:spPr bwMode="auto">
            <a:xfrm>
              <a:off x="1498" y="3166"/>
              <a:ext cx="5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>
                  <a:solidFill>
                    <a:srgbClr val="0000FF"/>
                  </a:solidFill>
                </a:rPr>
                <a:t>Sheraton</a:t>
              </a:r>
            </a:p>
            <a:p>
              <a:pPr algn="ctr"/>
              <a:r>
                <a:rPr lang="en-US" sz="1200" b="1">
                  <a:solidFill>
                    <a:srgbClr val="0000FF"/>
                  </a:solidFill>
                </a:rPr>
                <a:t>Hotel</a:t>
              </a:r>
            </a:p>
          </p:txBody>
        </p:sp>
        <p:sp>
          <p:nvSpPr>
            <p:cNvPr id="48144" name="Text Box 17"/>
            <p:cNvSpPr txBox="1">
              <a:spLocks noChangeArrowheads="1"/>
            </p:cNvSpPr>
            <p:nvPr/>
          </p:nvSpPr>
          <p:spPr bwMode="auto">
            <a:xfrm>
              <a:off x="267" y="3056"/>
              <a:ext cx="6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>
                  <a:solidFill>
                    <a:srgbClr val="0000FF"/>
                  </a:solidFill>
                </a:rPr>
                <a:t>Reston, VA</a:t>
              </a:r>
            </a:p>
          </p:txBody>
        </p:sp>
        <p:sp>
          <p:nvSpPr>
            <p:cNvPr id="48145" name="Text Box 18"/>
            <p:cNvSpPr txBox="1">
              <a:spLocks noChangeArrowheads="1"/>
            </p:cNvSpPr>
            <p:nvPr/>
          </p:nvSpPr>
          <p:spPr bwMode="auto">
            <a:xfrm>
              <a:off x="267" y="3471"/>
              <a:ext cx="6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>
                  <a:solidFill>
                    <a:srgbClr val="0000FF"/>
                  </a:solidFill>
                </a:rPr>
                <a:t>Winchester, VA</a:t>
              </a:r>
            </a:p>
          </p:txBody>
        </p:sp>
        <p:sp>
          <p:nvSpPr>
            <p:cNvPr id="48146" name="Text Box 19"/>
            <p:cNvSpPr txBox="1">
              <a:spLocks noChangeArrowheads="1"/>
            </p:cNvSpPr>
            <p:nvPr/>
          </p:nvSpPr>
          <p:spPr bwMode="auto">
            <a:xfrm>
              <a:off x="1922" y="2637"/>
              <a:ext cx="76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>
                  <a:solidFill>
                    <a:srgbClr val="0000FF"/>
                  </a:solidFill>
                </a:rPr>
                <a:t>Baltimore, MD</a:t>
              </a:r>
            </a:p>
          </p:txBody>
        </p:sp>
        <p:grpSp>
          <p:nvGrpSpPr>
            <p:cNvPr id="48147" name="Group 20"/>
            <p:cNvGrpSpPr>
              <a:grpSpLocks/>
            </p:cNvGrpSpPr>
            <p:nvPr/>
          </p:nvGrpSpPr>
          <p:grpSpPr bwMode="auto">
            <a:xfrm>
              <a:off x="1137" y="3521"/>
              <a:ext cx="372" cy="185"/>
              <a:chOff x="870" y="3384"/>
              <a:chExt cx="372" cy="185"/>
            </a:xfrm>
          </p:grpSpPr>
          <p:sp>
            <p:nvSpPr>
              <p:cNvPr id="48154" name="Rectangle 21"/>
              <p:cNvSpPr>
                <a:spLocks noChangeArrowheads="1"/>
              </p:cNvSpPr>
              <p:nvPr/>
            </p:nvSpPr>
            <p:spPr bwMode="auto">
              <a:xfrm>
                <a:off x="870" y="3384"/>
                <a:ext cx="298" cy="147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rgbClr val="00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5" name="Oval 22"/>
              <p:cNvSpPr>
                <a:spLocks noChangeArrowheads="1"/>
              </p:cNvSpPr>
              <p:nvPr/>
            </p:nvSpPr>
            <p:spPr bwMode="auto">
              <a:xfrm>
                <a:off x="905" y="3486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6" name="AutoShape 23"/>
              <p:cNvSpPr>
                <a:spLocks noChangeArrowheads="1"/>
              </p:cNvSpPr>
              <p:nvPr/>
            </p:nvSpPr>
            <p:spPr bwMode="auto">
              <a:xfrm>
                <a:off x="1153" y="3447"/>
                <a:ext cx="89" cy="84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12700">
                <a:solidFill>
                  <a:srgbClr val="00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7" name="Rectangle 24"/>
              <p:cNvSpPr>
                <a:spLocks noChangeArrowheads="1"/>
              </p:cNvSpPr>
              <p:nvPr/>
            </p:nvSpPr>
            <p:spPr bwMode="auto">
              <a:xfrm>
                <a:off x="1099" y="3395"/>
                <a:ext cx="56" cy="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8" name="Oval 25"/>
              <p:cNvSpPr>
                <a:spLocks noChangeArrowheads="1"/>
              </p:cNvSpPr>
              <p:nvPr/>
            </p:nvSpPr>
            <p:spPr bwMode="auto">
              <a:xfrm>
                <a:off x="1136" y="3485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48" name="Line 26"/>
            <p:cNvSpPr>
              <a:spLocks noChangeShapeType="1"/>
            </p:cNvSpPr>
            <p:nvPr/>
          </p:nvSpPr>
          <p:spPr bwMode="auto">
            <a:xfrm>
              <a:off x="396" y="3258"/>
              <a:ext cx="819" cy="23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49" name="Line 27"/>
            <p:cNvSpPr>
              <a:spLocks noChangeShapeType="1"/>
            </p:cNvSpPr>
            <p:nvPr/>
          </p:nvSpPr>
          <p:spPr bwMode="auto">
            <a:xfrm flipH="1">
              <a:off x="1233" y="3270"/>
              <a:ext cx="247" cy="22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50" name="Line 28"/>
            <p:cNvSpPr>
              <a:spLocks noChangeShapeType="1"/>
            </p:cNvSpPr>
            <p:nvPr/>
          </p:nvSpPr>
          <p:spPr bwMode="auto">
            <a:xfrm>
              <a:off x="321" y="3489"/>
              <a:ext cx="892" cy="1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51" name="Line 29"/>
            <p:cNvSpPr>
              <a:spLocks noChangeShapeType="1"/>
            </p:cNvSpPr>
            <p:nvPr/>
          </p:nvSpPr>
          <p:spPr bwMode="auto">
            <a:xfrm flipH="1">
              <a:off x="1224" y="2649"/>
              <a:ext cx="704" cy="84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52" name="Arc 30"/>
            <p:cNvSpPr>
              <a:spLocks/>
            </p:cNvSpPr>
            <p:nvPr/>
          </p:nvSpPr>
          <p:spPr bwMode="auto">
            <a:xfrm rot="12675640" flipV="1">
              <a:off x="1081" y="3317"/>
              <a:ext cx="183" cy="183"/>
            </a:xfrm>
            <a:custGeom>
              <a:avLst/>
              <a:gdLst>
                <a:gd name="T0" fmla="*/ 0 w 21523"/>
                <a:gd name="T1" fmla="*/ 0 h 21600"/>
                <a:gd name="T2" fmla="*/ 0 w 21523"/>
                <a:gd name="T3" fmla="*/ 0 h 21600"/>
                <a:gd name="T4" fmla="*/ 0 w 21523"/>
                <a:gd name="T5" fmla="*/ 0 h 21600"/>
                <a:gd name="T6" fmla="*/ 0 60000 65536"/>
                <a:gd name="T7" fmla="*/ 0 60000 65536"/>
                <a:gd name="T8" fmla="*/ 0 60000 65536"/>
                <a:gd name="T9" fmla="*/ 0 w 21523"/>
                <a:gd name="T10" fmla="*/ 0 h 21600"/>
                <a:gd name="T11" fmla="*/ 21523 w 2152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23" h="21600" fill="none" extrusionOk="0">
                  <a:moveTo>
                    <a:pt x="0" y="-1"/>
                  </a:moveTo>
                  <a:cubicBezTo>
                    <a:pt x="11223" y="-1"/>
                    <a:pt x="20577" y="8596"/>
                    <a:pt x="21523" y="19779"/>
                  </a:cubicBezTo>
                </a:path>
                <a:path w="21523" h="21600" stroke="0" extrusionOk="0">
                  <a:moveTo>
                    <a:pt x="0" y="-1"/>
                  </a:moveTo>
                  <a:cubicBezTo>
                    <a:pt x="11223" y="-1"/>
                    <a:pt x="20577" y="8596"/>
                    <a:pt x="21523" y="1977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3" name="Text Box 31"/>
            <p:cNvSpPr txBox="1">
              <a:spLocks noChangeArrowheads="1"/>
            </p:cNvSpPr>
            <p:nvPr/>
          </p:nvSpPr>
          <p:spPr bwMode="auto">
            <a:xfrm>
              <a:off x="915" y="2998"/>
              <a:ext cx="55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Azimuth difference </a:t>
              </a:r>
              <a:r>
                <a:rPr lang="en-US" sz="1200" b="1">
                  <a:latin typeface="Symbol" charset="0"/>
                </a:rPr>
                <a:t>f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7975" y="1014413"/>
            <a:ext cx="8464550" cy="7048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Interferer operates at nearby center frequency</a:t>
            </a:r>
          </a:p>
          <a:p>
            <a:pPr>
              <a:lnSpc>
                <a:spcPct val="70000"/>
              </a:lnSpc>
            </a:pP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Causes interference</a:t>
            </a:r>
          </a:p>
        </p:txBody>
      </p:sp>
      <p:pic>
        <p:nvPicPr>
          <p:cNvPr id="521219" name="Picture 3" descr="bkgrd"/>
          <p:cNvPicPr>
            <a:picLocks noChangeAspect="1" noChangeArrowheads="1"/>
          </p:cNvPicPr>
          <p:nvPr/>
        </p:nvPicPr>
        <p:blipFill>
          <a:blip r:embed="rId3"/>
          <a:srcRect t="25391"/>
          <a:stretch>
            <a:fillRect/>
          </a:stretch>
        </p:blipFill>
        <p:spPr bwMode="auto">
          <a:xfrm>
            <a:off x="204788" y="1958975"/>
            <a:ext cx="8745537" cy="4011613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50180" name="Line 4"/>
          <p:cNvSpPr>
            <a:spLocks noChangeShapeType="1"/>
          </p:cNvSpPr>
          <p:nvPr/>
        </p:nvSpPr>
        <p:spPr bwMode="auto">
          <a:xfrm flipV="1">
            <a:off x="5413375" y="4684713"/>
            <a:ext cx="1588" cy="119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 flipV="1">
            <a:off x="5548313" y="4676775"/>
            <a:ext cx="1587" cy="119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 flipV="1">
            <a:off x="5486400" y="4678363"/>
            <a:ext cx="0" cy="119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Line 8"/>
          <p:cNvSpPr>
            <a:spLocks noChangeShapeType="1"/>
          </p:cNvSpPr>
          <p:nvPr/>
        </p:nvSpPr>
        <p:spPr bwMode="auto">
          <a:xfrm flipH="1" flipV="1">
            <a:off x="8224838" y="4668838"/>
            <a:ext cx="1587" cy="2206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0184" name="Picture 10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2111375"/>
            <a:ext cx="7112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185" name="Group 11"/>
          <p:cNvGrpSpPr>
            <a:grpSpLocks/>
          </p:cNvGrpSpPr>
          <p:nvPr/>
        </p:nvGrpSpPr>
        <p:grpSpPr bwMode="auto">
          <a:xfrm rot="3054261">
            <a:off x="7657307" y="4128294"/>
            <a:ext cx="712787" cy="473075"/>
            <a:chOff x="480" y="2932"/>
            <a:chExt cx="573" cy="380"/>
          </a:xfrm>
        </p:grpSpPr>
        <p:sp>
          <p:nvSpPr>
            <p:cNvPr id="50200" name="Arc 12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1" name="Arc 13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2" name="Arc 14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186" name="Group 15"/>
          <p:cNvGrpSpPr>
            <a:grpSpLocks/>
          </p:cNvGrpSpPr>
          <p:nvPr/>
        </p:nvGrpSpPr>
        <p:grpSpPr bwMode="auto">
          <a:xfrm rot="6846112">
            <a:off x="5293519" y="4252119"/>
            <a:ext cx="792163" cy="746125"/>
            <a:chOff x="4884" y="2737"/>
            <a:chExt cx="499" cy="470"/>
          </a:xfrm>
        </p:grpSpPr>
        <p:sp>
          <p:nvSpPr>
            <p:cNvPr id="50197" name="Arc 16"/>
            <p:cNvSpPr>
              <a:spLocks/>
            </p:cNvSpPr>
            <p:nvPr/>
          </p:nvSpPr>
          <p:spPr bwMode="auto">
            <a:xfrm rot="-4506806">
              <a:off x="5083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8" name="Arc 17"/>
            <p:cNvSpPr>
              <a:spLocks/>
            </p:cNvSpPr>
            <p:nvPr/>
          </p:nvSpPr>
          <p:spPr bwMode="auto">
            <a:xfrm rot="-5277451">
              <a:off x="4968" y="2832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9" name="Arc 18"/>
            <p:cNvSpPr>
              <a:spLocks/>
            </p:cNvSpPr>
            <p:nvPr/>
          </p:nvSpPr>
          <p:spPr bwMode="auto">
            <a:xfrm rot="-5277451">
              <a:off x="4912" y="2709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187" name="Group 19"/>
          <p:cNvGrpSpPr>
            <a:grpSpLocks/>
          </p:cNvGrpSpPr>
          <p:nvPr/>
        </p:nvGrpSpPr>
        <p:grpSpPr bwMode="auto">
          <a:xfrm rot="2561371">
            <a:off x="7164388" y="2535238"/>
            <a:ext cx="717550" cy="415925"/>
            <a:chOff x="3936" y="2304"/>
            <a:chExt cx="573" cy="380"/>
          </a:xfrm>
        </p:grpSpPr>
        <p:sp>
          <p:nvSpPr>
            <p:cNvPr id="50194" name="Arc 20"/>
            <p:cNvSpPr>
              <a:spLocks/>
            </p:cNvSpPr>
            <p:nvPr/>
          </p:nvSpPr>
          <p:spPr bwMode="auto">
            <a:xfrm rot="4378367">
              <a:off x="3961" y="2279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5" name="Arc 21"/>
            <p:cNvSpPr>
              <a:spLocks/>
            </p:cNvSpPr>
            <p:nvPr/>
          </p:nvSpPr>
          <p:spPr bwMode="auto">
            <a:xfrm rot="3607722">
              <a:off x="4064" y="2305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6" name="Arc 22"/>
            <p:cNvSpPr>
              <a:spLocks/>
            </p:cNvSpPr>
            <p:nvPr/>
          </p:nvSpPr>
          <p:spPr bwMode="auto">
            <a:xfrm rot="3607722">
              <a:off x="4157" y="2333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188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Channel Processing Example</a:t>
            </a:r>
          </a:p>
        </p:txBody>
      </p:sp>
      <p:sp>
        <p:nvSpPr>
          <p:cNvPr id="50189" name="Text Box 24"/>
          <p:cNvSpPr txBox="1">
            <a:spLocks noChangeArrowheads="1"/>
          </p:cNvSpPr>
          <p:nvPr/>
        </p:nvSpPr>
        <p:spPr bwMode="auto">
          <a:xfrm>
            <a:off x="4891088" y="5059363"/>
            <a:ext cx="1301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Transmitter</a:t>
            </a:r>
          </a:p>
        </p:txBody>
      </p:sp>
      <p:sp>
        <p:nvSpPr>
          <p:cNvPr id="50190" name="Text Box 25"/>
          <p:cNvSpPr txBox="1">
            <a:spLocks noChangeArrowheads="1"/>
          </p:cNvSpPr>
          <p:nvPr/>
        </p:nvSpPr>
        <p:spPr bwMode="auto">
          <a:xfrm>
            <a:off x="7392988" y="5381625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Receiver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0191" name="Text Box 26"/>
          <p:cNvSpPr txBox="1">
            <a:spLocks noChangeArrowheads="1"/>
          </p:cNvSpPr>
          <p:nvPr/>
        </p:nvSpPr>
        <p:spPr bwMode="auto">
          <a:xfrm>
            <a:off x="6024563" y="2105025"/>
            <a:ext cx="10858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Interferer</a:t>
            </a:r>
          </a:p>
        </p:txBody>
      </p:sp>
      <p:pic>
        <p:nvPicPr>
          <p:cNvPr id="50192" name="Picture 26" descr="tankRig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4725988"/>
            <a:ext cx="1276350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3" name="Picture 27" descr="TankLef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4708525"/>
            <a:ext cx="7588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1" name="Oval 179"/>
          <p:cNvSpPr>
            <a:spLocks noChangeArrowheads="1"/>
          </p:cNvSpPr>
          <p:nvPr/>
        </p:nvSpPr>
        <p:spPr bwMode="auto">
          <a:xfrm rot="170647">
            <a:off x="3675063" y="2938463"/>
            <a:ext cx="1322387" cy="554037"/>
          </a:xfrm>
          <a:prstGeom prst="ellipse">
            <a:avLst/>
          </a:prstGeom>
          <a:solidFill>
            <a:srgbClr val="FD3203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1"/>
              <a:t>Channel</a:t>
            </a:r>
          </a:p>
        </p:txBody>
      </p:sp>
      <p:sp>
        <p:nvSpPr>
          <p:cNvPr id="52242" name="Oval 178"/>
          <p:cNvSpPr>
            <a:spLocks noChangeArrowheads="1"/>
          </p:cNvSpPr>
          <p:nvPr/>
        </p:nvSpPr>
        <p:spPr bwMode="auto">
          <a:xfrm rot="3242831">
            <a:off x="3287713" y="2116138"/>
            <a:ext cx="2111375" cy="733425"/>
          </a:xfrm>
          <a:prstGeom prst="ellipse">
            <a:avLst/>
          </a:prstGeom>
          <a:solidFill>
            <a:srgbClr val="FD3203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1"/>
              <a:t>Channel</a:t>
            </a:r>
          </a:p>
        </p:txBody>
      </p:sp>
      <p:sp>
        <p:nvSpPr>
          <p:cNvPr id="52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Signal Representation</a:t>
            </a:r>
          </a:p>
        </p:txBody>
      </p:sp>
      <p:sp>
        <p:nvSpPr>
          <p:cNvPr id="522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84188" y="1041400"/>
            <a:ext cx="7772400" cy="4508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Passband Model</a:t>
            </a:r>
          </a:p>
          <a:p>
            <a:pPr>
              <a:lnSpc>
                <a:spcPct val="80000"/>
              </a:lnSpc>
            </a:pPr>
            <a:endParaRPr lang="en-US" sz="18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2445" name="Rectangle 13"/>
          <p:cNvSpPr>
            <a:spLocks noChangeArrowheads="1"/>
          </p:cNvSpPr>
          <p:nvPr/>
        </p:nvSpPr>
        <p:spPr bwMode="auto">
          <a:xfrm>
            <a:off x="2028825" y="1962150"/>
            <a:ext cx="284163" cy="215900"/>
          </a:xfrm>
          <a:prstGeom prst="rect">
            <a:avLst/>
          </a:prstGeom>
          <a:solidFill>
            <a:schemeClr val="folHlink"/>
          </a:solidFill>
          <a:ln w="28575">
            <a:solidFill>
              <a:srgbClr val="0000FF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sz="1000" b="1"/>
              <a:t>90</a:t>
            </a:r>
            <a:r>
              <a:rPr lang="en-US" sz="1000" b="1" baseline="30000"/>
              <a:t>o</a:t>
            </a:r>
            <a:endParaRPr lang="en-US" sz="1200" b="1"/>
          </a:p>
        </p:txBody>
      </p:sp>
      <p:sp>
        <p:nvSpPr>
          <p:cNvPr id="402468" name="Oval 36"/>
          <p:cNvSpPr>
            <a:spLocks noChangeAspect="1" noChangeArrowheads="1"/>
          </p:cNvSpPr>
          <p:nvPr/>
        </p:nvSpPr>
        <p:spPr bwMode="auto">
          <a:xfrm>
            <a:off x="2079625" y="1562100"/>
            <a:ext cx="182563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2508250" y="1743075"/>
          <a:ext cx="896938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1" name="Equation" r:id="rId4" imgW="635000" imgH="177800" progId="Equation.3">
                  <p:embed/>
                </p:oleObj>
              </mc:Choice>
              <mc:Fallback>
                <p:oleObj name="Equation" r:id="rId4" imgW="635000" imgH="177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1743075"/>
                        <a:ext cx="896938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484" name="Oval 52"/>
          <p:cNvSpPr>
            <a:spLocks noChangeAspect="1" noChangeArrowheads="1"/>
          </p:cNvSpPr>
          <p:nvPr/>
        </p:nvSpPr>
        <p:spPr bwMode="auto">
          <a:xfrm>
            <a:off x="3443288" y="1890713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cxnSp>
        <p:nvCxnSpPr>
          <p:cNvPr id="402489" name="AutoShape 57"/>
          <p:cNvCxnSpPr>
            <a:cxnSpLocks noChangeShapeType="1"/>
            <a:endCxn id="402468" idx="2"/>
          </p:cNvCxnSpPr>
          <p:nvPr/>
        </p:nvCxnSpPr>
        <p:spPr bwMode="auto">
          <a:xfrm flipV="1">
            <a:off x="1900238" y="1654175"/>
            <a:ext cx="16510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490" name="Oval 58"/>
          <p:cNvSpPr>
            <a:spLocks noChangeAspect="1" noChangeArrowheads="1"/>
          </p:cNvSpPr>
          <p:nvPr/>
        </p:nvSpPr>
        <p:spPr bwMode="auto">
          <a:xfrm>
            <a:off x="2079625" y="2292350"/>
            <a:ext cx="182563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cxnSp>
        <p:nvCxnSpPr>
          <p:cNvPr id="402492" name="AutoShape 60"/>
          <p:cNvCxnSpPr>
            <a:cxnSpLocks noChangeShapeType="1"/>
          </p:cNvCxnSpPr>
          <p:nvPr/>
        </p:nvCxnSpPr>
        <p:spPr bwMode="auto">
          <a:xfrm>
            <a:off x="2163763" y="2192338"/>
            <a:ext cx="0" cy="857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494" name="AutoShape 62"/>
          <p:cNvCxnSpPr>
            <a:cxnSpLocks noChangeShapeType="1"/>
            <a:stCxn id="0" idx="1"/>
            <a:endCxn id="402445" idx="0"/>
          </p:cNvCxnSpPr>
          <p:nvPr/>
        </p:nvCxnSpPr>
        <p:spPr bwMode="auto">
          <a:xfrm rot="10800000" flipV="1">
            <a:off x="2171700" y="1868488"/>
            <a:ext cx="336550" cy="79375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495" name="AutoShape 63"/>
          <p:cNvCxnSpPr>
            <a:cxnSpLocks noChangeShapeType="1"/>
            <a:stCxn id="0" idx="1"/>
            <a:endCxn id="402468" idx="4"/>
          </p:cNvCxnSpPr>
          <p:nvPr/>
        </p:nvCxnSpPr>
        <p:spPr bwMode="auto">
          <a:xfrm rot="10800000">
            <a:off x="2171700" y="1758950"/>
            <a:ext cx="336550" cy="109538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497" name="AutoShape 65"/>
          <p:cNvCxnSpPr>
            <a:cxnSpLocks noChangeShapeType="1"/>
            <a:stCxn id="402468" idx="6"/>
            <a:endCxn id="402484" idx="0"/>
          </p:cNvCxnSpPr>
          <p:nvPr/>
        </p:nvCxnSpPr>
        <p:spPr bwMode="auto">
          <a:xfrm>
            <a:off x="2276475" y="1654175"/>
            <a:ext cx="1258888" cy="222250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498" name="AutoShape 66"/>
          <p:cNvCxnSpPr>
            <a:cxnSpLocks noChangeShapeType="1"/>
            <a:stCxn id="402490" idx="6"/>
            <a:endCxn id="402484" idx="4"/>
          </p:cNvCxnSpPr>
          <p:nvPr/>
        </p:nvCxnSpPr>
        <p:spPr bwMode="auto">
          <a:xfrm flipV="1">
            <a:off x="2276475" y="2087563"/>
            <a:ext cx="1258888" cy="296862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pSp>
        <p:nvGrpSpPr>
          <p:cNvPr id="52255" name="Group 72"/>
          <p:cNvGrpSpPr>
            <a:grpSpLocks/>
          </p:cNvGrpSpPr>
          <p:nvPr/>
        </p:nvGrpSpPr>
        <p:grpSpPr bwMode="auto">
          <a:xfrm>
            <a:off x="3636963" y="1685925"/>
            <a:ext cx="293687" cy="301625"/>
            <a:chOff x="1864" y="1010"/>
            <a:chExt cx="185" cy="190"/>
          </a:xfrm>
        </p:grpSpPr>
        <p:sp>
          <p:nvSpPr>
            <p:cNvPr id="402499" name="Line 67"/>
            <p:cNvSpPr>
              <a:spLocks noChangeShapeType="1"/>
            </p:cNvSpPr>
            <p:nvPr/>
          </p:nvSpPr>
          <p:spPr bwMode="auto">
            <a:xfrm>
              <a:off x="1864" y="11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00" name="Line 68"/>
            <p:cNvSpPr>
              <a:spLocks noChangeShapeType="1"/>
            </p:cNvSpPr>
            <p:nvPr/>
          </p:nvSpPr>
          <p:spPr bwMode="auto">
            <a:xfrm flipV="1">
              <a:off x="1999" y="1069"/>
              <a:ext cx="0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01" name="Line 69"/>
            <p:cNvSpPr>
              <a:spLocks noChangeShapeType="1"/>
            </p:cNvSpPr>
            <p:nvPr/>
          </p:nvSpPr>
          <p:spPr bwMode="auto">
            <a:xfrm flipH="1" flipV="1">
              <a:off x="1959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02" name="Line 70"/>
            <p:cNvSpPr>
              <a:spLocks noChangeShapeType="1"/>
            </p:cNvSpPr>
            <p:nvPr/>
          </p:nvSpPr>
          <p:spPr bwMode="auto">
            <a:xfrm flipV="1">
              <a:off x="2004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03" name="Line 71"/>
            <p:cNvSpPr>
              <a:spLocks noChangeShapeType="1"/>
            </p:cNvSpPr>
            <p:nvPr/>
          </p:nvSpPr>
          <p:spPr bwMode="auto">
            <a:xfrm>
              <a:off x="1954" y="1010"/>
              <a:ext cx="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701675" y="1922463"/>
          <a:ext cx="446088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2" name="Equation" r:id="rId6" imgW="317500" imgH="177800" progId="Equation.3">
                  <p:embed/>
                </p:oleObj>
              </mc:Choice>
              <mc:Fallback>
                <p:oleObj name="Equation" r:id="rId6" imgW="317500" imgH="177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75" y="1922463"/>
                        <a:ext cx="446088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527" name="Rectangle 95"/>
          <p:cNvSpPr>
            <a:spLocks noChangeArrowheads="1"/>
          </p:cNvSpPr>
          <p:nvPr/>
        </p:nvSpPr>
        <p:spPr bwMode="auto">
          <a:xfrm flipH="1">
            <a:off x="6342063" y="3440113"/>
            <a:ext cx="284162" cy="215900"/>
          </a:xfrm>
          <a:prstGeom prst="rect">
            <a:avLst/>
          </a:prstGeom>
          <a:solidFill>
            <a:schemeClr val="folHlink"/>
          </a:solidFill>
          <a:ln w="28575">
            <a:solidFill>
              <a:srgbClr val="0000FF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sz="1000" b="1"/>
              <a:t>90</a:t>
            </a:r>
            <a:r>
              <a:rPr lang="en-US" sz="1000" b="1" baseline="30000"/>
              <a:t>o</a:t>
            </a:r>
            <a:endParaRPr lang="en-US" sz="1200" b="1"/>
          </a:p>
        </p:txBody>
      </p:sp>
      <p:sp>
        <p:nvSpPr>
          <p:cNvPr id="402528" name="Oval 96"/>
          <p:cNvSpPr>
            <a:spLocks noChangeAspect="1" noChangeArrowheads="1"/>
          </p:cNvSpPr>
          <p:nvPr/>
        </p:nvSpPr>
        <p:spPr bwMode="auto">
          <a:xfrm flipH="1">
            <a:off x="6392863" y="3040063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sp>
        <p:nvSpPr>
          <p:cNvPr id="402530" name="Oval 98"/>
          <p:cNvSpPr>
            <a:spLocks noChangeAspect="1" noChangeArrowheads="1"/>
          </p:cNvSpPr>
          <p:nvPr/>
        </p:nvSpPr>
        <p:spPr bwMode="auto">
          <a:xfrm flipH="1">
            <a:off x="5060950" y="3368675"/>
            <a:ext cx="182563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402532" name="Oval 100"/>
          <p:cNvSpPr>
            <a:spLocks noChangeAspect="1" noChangeArrowheads="1"/>
          </p:cNvSpPr>
          <p:nvPr/>
        </p:nvSpPr>
        <p:spPr bwMode="auto">
          <a:xfrm flipH="1">
            <a:off x="6392863" y="3770313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cxnSp>
        <p:nvCxnSpPr>
          <p:cNvPr id="402533" name="AutoShape 101"/>
          <p:cNvCxnSpPr>
            <a:cxnSpLocks noChangeShapeType="1"/>
          </p:cNvCxnSpPr>
          <p:nvPr/>
        </p:nvCxnSpPr>
        <p:spPr bwMode="auto">
          <a:xfrm flipH="1" flipV="1">
            <a:off x="6583363" y="3868738"/>
            <a:ext cx="165100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34" name="AutoShape 102"/>
          <p:cNvCxnSpPr>
            <a:cxnSpLocks noChangeShapeType="1"/>
            <a:stCxn id="402527" idx="2"/>
            <a:endCxn id="402532" idx="0"/>
          </p:cNvCxnSpPr>
          <p:nvPr/>
        </p:nvCxnSpPr>
        <p:spPr bwMode="auto">
          <a:xfrm>
            <a:off x="6484938" y="3668713"/>
            <a:ext cx="0" cy="873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35" name="AutoShape 103"/>
          <p:cNvCxnSpPr>
            <a:cxnSpLocks noChangeShapeType="1"/>
            <a:endCxn id="402527" idx="0"/>
          </p:cNvCxnSpPr>
          <p:nvPr/>
        </p:nvCxnSpPr>
        <p:spPr bwMode="auto">
          <a:xfrm rot="10800000" flipH="1" flipV="1">
            <a:off x="6148388" y="3346450"/>
            <a:ext cx="336550" cy="79375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36" name="AutoShape 104"/>
          <p:cNvCxnSpPr>
            <a:cxnSpLocks noChangeShapeType="1"/>
            <a:endCxn id="402528" idx="4"/>
          </p:cNvCxnSpPr>
          <p:nvPr/>
        </p:nvCxnSpPr>
        <p:spPr bwMode="auto">
          <a:xfrm rot="10800000" flipH="1">
            <a:off x="6148388" y="3235325"/>
            <a:ext cx="336550" cy="109538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37" name="AutoShape 105"/>
          <p:cNvCxnSpPr>
            <a:cxnSpLocks noChangeShapeType="1"/>
            <a:stCxn id="402528" idx="6"/>
            <a:endCxn id="402530" idx="0"/>
          </p:cNvCxnSpPr>
          <p:nvPr/>
        </p:nvCxnSpPr>
        <p:spPr bwMode="auto">
          <a:xfrm rot="10800000" flipV="1">
            <a:off x="5153025" y="3130550"/>
            <a:ext cx="1227138" cy="223838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triangl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38" name="AutoShape 106"/>
          <p:cNvCxnSpPr>
            <a:cxnSpLocks noChangeShapeType="1"/>
            <a:stCxn id="402532" idx="6"/>
            <a:endCxn id="402530" idx="4"/>
          </p:cNvCxnSpPr>
          <p:nvPr/>
        </p:nvCxnSpPr>
        <p:spPr bwMode="auto">
          <a:xfrm rot="10800000">
            <a:off x="5153025" y="3563938"/>
            <a:ext cx="1227138" cy="296862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triangl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pSp>
        <p:nvGrpSpPr>
          <p:cNvPr id="52266" name="Group 107"/>
          <p:cNvGrpSpPr>
            <a:grpSpLocks/>
          </p:cNvGrpSpPr>
          <p:nvPr/>
        </p:nvGrpSpPr>
        <p:grpSpPr bwMode="auto">
          <a:xfrm flipH="1">
            <a:off x="4756150" y="3163888"/>
            <a:ext cx="293688" cy="301625"/>
            <a:chOff x="1864" y="1010"/>
            <a:chExt cx="185" cy="190"/>
          </a:xfrm>
        </p:grpSpPr>
        <p:sp>
          <p:nvSpPr>
            <p:cNvPr id="402540" name="Line 108"/>
            <p:cNvSpPr>
              <a:spLocks noChangeShapeType="1"/>
            </p:cNvSpPr>
            <p:nvPr/>
          </p:nvSpPr>
          <p:spPr bwMode="auto">
            <a:xfrm>
              <a:off x="1864" y="11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41" name="Line 109"/>
            <p:cNvSpPr>
              <a:spLocks noChangeShapeType="1"/>
            </p:cNvSpPr>
            <p:nvPr/>
          </p:nvSpPr>
          <p:spPr bwMode="auto">
            <a:xfrm flipV="1">
              <a:off x="1999" y="1069"/>
              <a:ext cx="0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42" name="Line 110"/>
            <p:cNvSpPr>
              <a:spLocks noChangeShapeType="1"/>
            </p:cNvSpPr>
            <p:nvPr/>
          </p:nvSpPr>
          <p:spPr bwMode="auto">
            <a:xfrm flipH="1" flipV="1">
              <a:off x="1959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43" name="Line 111"/>
            <p:cNvSpPr>
              <a:spLocks noChangeShapeType="1"/>
            </p:cNvSpPr>
            <p:nvPr/>
          </p:nvSpPr>
          <p:spPr bwMode="auto">
            <a:xfrm flipV="1">
              <a:off x="2004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44" name="Line 112"/>
            <p:cNvSpPr>
              <a:spLocks noChangeShapeType="1"/>
            </p:cNvSpPr>
            <p:nvPr/>
          </p:nvSpPr>
          <p:spPr bwMode="auto">
            <a:xfrm>
              <a:off x="1954" y="1010"/>
              <a:ext cx="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5249863" y="3221038"/>
          <a:ext cx="896937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3" name="Equation" r:id="rId8" imgW="635000" imgH="177800" progId="Equation.3">
                  <p:embed/>
                </p:oleObj>
              </mc:Choice>
              <mc:Fallback>
                <p:oleObj name="Equation" r:id="rId8" imgW="635000" imgH="177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9863" y="3221038"/>
                        <a:ext cx="896937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549" name="AutoShape 117"/>
          <p:cNvSpPr>
            <a:spLocks noChangeArrowheads="1"/>
          </p:cNvSpPr>
          <p:nvPr/>
        </p:nvSpPr>
        <p:spPr bwMode="auto">
          <a:xfrm>
            <a:off x="7318375" y="3373438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LPF</a:t>
            </a:r>
          </a:p>
        </p:txBody>
      </p:sp>
      <p:sp>
        <p:nvSpPr>
          <p:cNvPr id="402550" name="Oval 118"/>
          <p:cNvSpPr>
            <a:spLocks noChangeAspect="1" noChangeArrowheads="1"/>
          </p:cNvSpPr>
          <p:nvPr/>
        </p:nvSpPr>
        <p:spPr bwMode="auto">
          <a:xfrm flipH="1">
            <a:off x="6961188" y="3405188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sp>
        <p:nvSpPr>
          <p:cNvPr id="402551" name="Oval 119"/>
          <p:cNvSpPr>
            <a:spLocks noChangeAspect="1" noChangeArrowheads="1"/>
          </p:cNvSpPr>
          <p:nvPr/>
        </p:nvSpPr>
        <p:spPr bwMode="auto">
          <a:xfrm flipH="1">
            <a:off x="6754813" y="3763963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graphicFrame>
        <p:nvGraphicFramePr>
          <p:cNvPr id="52229" name="Object 5"/>
          <p:cNvGraphicFramePr>
            <a:graphicFrameLocks noChangeAspect="1"/>
          </p:cNvGraphicFramePr>
          <p:nvPr/>
        </p:nvGraphicFramePr>
        <p:xfrm>
          <a:off x="6715125" y="4113213"/>
          <a:ext cx="268288" cy="23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4" name="Equation" r:id="rId10" imgW="190500" imgH="165100" progId="Equation.3">
                  <p:embed/>
                </p:oleObj>
              </mc:Choice>
              <mc:Fallback>
                <p:oleObj name="Equation" r:id="rId10" imgW="190500" imgH="165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25" y="4113213"/>
                        <a:ext cx="268288" cy="233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53" name="AutoShape 121"/>
          <p:cNvCxnSpPr>
            <a:cxnSpLocks noChangeShapeType="1"/>
            <a:stCxn id="402528" idx="2"/>
            <a:endCxn id="402550" idx="0"/>
          </p:cNvCxnSpPr>
          <p:nvPr/>
        </p:nvCxnSpPr>
        <p:spPr bwMode="auto">
          <a:xfrm>
            <a:off x="6591300" y="3130550"/>
            <a:ext cx="461963" cy="260350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54" name="AutoShape 122"/>
          <p:cNvCxnSpPr>
            <a:cxnSpLocks noChangeShapeType="1"/>
          </p:cNvCxnSpPr>
          <p:nvPr/>
        </p:nvCxnSpPr>
        <p:spPr bwMode="auto">
          <a:xfrm flipV="1">
            <a:off x="6953250" y="3606800"/>
            <a:ext cx="100013" cy="254000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55" name="AutoShape 123"/>
          <p:cNvCxnSpPr>
            <a:cxnSpLocks noChangeShapeType="1"/>
            <a:stCxn id="0" idx="0"/>
            <a:endCxn id="402551" idx="4"/>
          </p:cNvCxnSpPr>
          <p:nvPr/>
        </p:nvCxnSpPr>
        <p:spPr bwMode="auto">
          <a:xfrm flipH="1" flipV="1">
            <a:off x="6846888" y="3959225"/>
            <a:ext cx="3175" cy="1539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56" name="AutoShape 124"/>
          <p:cNvCxnSpPr>
            <a:cxnSpLocks noChangeShapeType="1"/>
            <a:stCxn id="402550" idx="2"/>
            <a:endCxn id="402549" idx="1"/>
          </p:cNvCxnSpPr>
          <p:nvPr/>
        </p:nvCxnSpPr>
        <p:spPr bwMode="auto">
          <a:xfrm flipV="1">
            <a:off x="7159625" y="3492500"/>
            <a:ext cx="144463" cy="3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557" name="AutoShape 125"/>
          <p:cNvSpPr>
            <a:spLocks noChangeArrowheads="1"/>
          </p:cNvSpPr>
          <p:nvPr/>
        </p:nvSpPr>
        <p:spPr bwMode="auto">
          <a:xfrm>
            <a:off x="1447800" y="1544638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sz="1400" b="1">
              <a:ea typeface="+mn-ea"/>
              <a:cs typeface="+mn-cs"/>
            </a:endParaRPr>
          </a:p>
        </p:txBody>
      </p:sp>
      <p:graphicFrame>
        <p:nvGraphicFramePr>
          <p:cNvPr id="52230" name="Object 6"/>
          <p:cNvGraphicFramePr>
            <a:graphicFrameLocks noChangeAspect="1"/>
          </p:cNvGraphicFramePr>
          <p:nvPr/>
        </p:nvGraphicFramePr>
        <p:xfrm>
          <a:off x="1508125" y="1560513"/>
          <a:ext cx="36512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5" name="Equation" r:id="rId12" imgW="355600" imgH="203200" progId="Equation.3">
                  <p:embed/>
                </p:oleObj>
              </mc:Choice>
              <mc:Fallback>
                <p:oleObj name="Equation" r:id="rId12" imgW="3556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25" y="1560513"/>
                        <a:ext cx="365125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59" name="AutoShape 127"/>
          <p:cNvCxnSpPr>
            <a:cxnSpLocks noChangeShapeType="1"/>
            <a:stCxn id="0" idx="3"/>
            <a:endCxn id="402557" idx="1"/>
          </p:cNvCxnSpPr>
          <p:nvPr/>
        </p:nvCxnSpPr>
        <p:spPr bwMode="auto">
          <a:xfrm flipV="1">
            <a:off x="1147763" y="1663700"/>
            <a:ext cx="285750" cy="384175"/>
          </a:xfrm>
          <a:prstGeom prst="bentConnector3">
            <a:avLst>
              <a:gd name="adj1" fmla="val 52222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60" name="AutoShape 128"/>
          <p:cNvCxnSpPr>
            <a:cxnSpLocks noChangeShapeType="1"/>
          </p:cNvCxnSpPr>
          <p:nvPr/>
        </p:nvCxnSpPr>
        <p:spPr bwMode="auto">
          <a:xfrm flipV="1">
            <a:off x="1893888" y="2374900"/>
            <a:ext cx="16510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561" name="AutoShape 129"/>
          <p:cNvSpPr>
            <a:spLocks noChangeArrowheads="1"/>
          </p:cNvSpPr>
          <p:nvPr/>
        </p:nvSpPr>
        <p:spPr bwMode="auto">
          <a:xfrm>
            <a:off x="1441450" y="2265363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sz="1400" b="1">
              <a:ea typeface="+mn-ea"/>
              <a:cs typeface="+mn-cs"/>
            </a:endParaRPr>
          </a:p>
        </p:txBody>
      </p:sp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1501775" y="2281238"/>
          <a:ext cx="36512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6" name="Equation" r:id="rId14" imgW="355600" imgH="203200" progId="Equation.3">
                  <p:embed/>
                </p:oleObj>
              </mc:Choice>
              <mc:Fallback>
                <p:oleObj name="Equation" r:id="rId14" imgW="355600" imgH="203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775" y="2281238"/>
                        <a:ext cx="365125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63" name="AutoShape 131"/>
          <p:cNvCxnSpPr>
            <a:cxnSpLocks noChangeShapeType="1"/>
            <a:stCxn id="0" idx="3"/>
            <a:endCxn id="402561" idx="1"/>
          </p:cNvCxnSpPr>
          <p:nvPr/>
        </p:nvCxnSpPr>
        <p:spPr bwMode="auto">
          <a:xfrm>
            <a:off x="1147763" y="2047875"/>
            <a:ext cx="279400" cy="336550"/>
          </a:xfrm>
          <a:prstGeom prst="bentConnector3">
            <a:avLst>
              <a:gd name="adj1" fmla="val 52273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564" name="Rectangle 132"/>
          <p:cNvSpPr>
            <a:spLocks noChangeArrowheads="1"/>
          </p:cNvSpPr>
          <p:nvPr/>
        </p:nvSpPr>
        <p:spPr bwMode="auto">
          <a:xfrm>
            <a:off x="1976438" y="3403600"/>
            <a:ext cx="284162" cy="215900"/>
          </a:xfrm>
          <a:prstGeom prst="rect">
            <a:avLst/>
          </a:prstGeom>
          <a:solidFill>
            <a:schemeClr val="folHlink"/>
          </a:solidFill>
          <a:ln w="28575">
            <a:solidFill>
              <a:srgbClr val="0000FF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sz="1000" b="1"/>
              <a:t>90</a:t>
            </a:r>
            <a:r>
              <a:rPr lang="en-US" sz="1000" b="1" baseline="30000"/>
              <a:t>o</a:t>
            </a:r>
            <a:endParaRPr lang="en-US" sz="1200" b="1"/>
          </a:p>
        </p:txBody>
      </p:sp>
      <p:sp>
        <p:nvSpPr>
          <p:cNvPr id="402565" name="Oval 133"/>
          <p:cNvSpPr>
            <a:spLocks noChangeAspect="1" noChangeArrowheads="1"/>
          </p:cNvSpPr>
          <p:nvPr/>
        </p:nvSpPr>
        <p:spPr bwMode="auto">
          <a:xfrm>
            <a:off x="2027238" y="3003550"/>
            <a:ext cx="182562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graphicFrame>
        <p:nvGraphicFramePr>
          <p:cNvPr id="52232" name="Object 8"/>
          <p:cNvGraphicFramePr>
            <a:graphicFrameLocks noChangeAspect="1"/>
          </p:cNvGraphicFramePr>
          <p:nvPr/>
        </p:nvGraphicFramePr>
        <p:xfrm>
          <a:off x="2447925" y="3184525"/>
          <a:ext cx="91440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7" name="Equation" r:id="rId16" imgW="647700" imgH="177800" progId="Equation.3">
                  <p:embed/>
                </p:oleObj>
              </mc:Choice>
              <mc:Fallback>
                <p:oleObj name="Equation" r:id="rId16" imgW="647700" imgH="177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925" y="3184525"/>
                        <a:ext cx="914400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567" name="Oval 135"/>
          <p:cNvSpPr>
            <a:spLocks noChangeAspect="1" noChangeArrowheads="1"/>
          </p:cNvSpPr>
          <p:nvPr/>
        </p:nvSpPr>
        <p:spPr bwMode="auto">
          <a:xfrm>
            <a:off x="3390900" y="3332163"/>
            <a:ext cx="182563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cxnSp>
        <p:nvCxnSpPr>
          <p:cNvPr id="402568" name="AutoShape 136"/>
          <p:cNvCxnSpPr>
            <a:cxnSpLocks noChangeShapeType="1"/>
            <a:endCxn id="402565" idx="2"/>
          </p:cNvCxnSpPr>
          <p:nvPr/>
        </p:nvCxnSpPr>
        <p:spPr bwMode="auto">
          <a:xfrm flipV="1">
            <a:off x="1847850" y="3095625"/>
            <a:ext cx="16510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569" name="Oval 137"/>
          <p:cNvSpPr>
            <a:spLocks noChangeAspect="1" noChangeArrowheads="1"/>
          </p:cNvSpPr>
          <p:nvPr/>
        </p:nvSpPr>
        <p:spPr bwMode="auto">
          <a:xfrm>
            <a:off x="2027238" y="3733800"/>
            <a:ext cx="182562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cxnSp>
        <p:nvCxnSpPr>
          <p:cNvPr id="402570" name="AutoShape 138"/>
          <p:cNvCxnSpPr>
            <a:cxnSpLocks noChangeShapeType="1"/>
          </p:cNvCxnSpPr>
          <p:nvPr/>
        </p:nvCxnSpPr>
        <p:spPr bwMode="auto">
          <a:xfrm>
            <a:off x="2111375" y="3633788"/>
            <a:ext cx="0" cy="857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71" name="AutoShape 139"/>
          <p:cNvCxnSpPr>
            <a:cxnSpLocks noChangeShapeType="1"/>
            <a:stCxn id="0" idx="1"/>
            <a:endCxn id="402564" idx="0"/>
          </p:cNvCxnSpPr>
          <p:nvPr/>
        </p:nvCxnSpPr>
        <p:spPr bwMode="auto">
          <a:xfrm rot="10800000" flipV="1">
            <a:off x="2119313" y="3309938"/>
            <a:ext cx="328612" cy="79375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72" name="AutoShape 140"/>
          <p:cNvCxnSpPr>
            <a:cxnSpLocks noChangeShapeType="1"/>
            <a:stCxn id="0" idx="1"/>
            <a:endCxn id="402565" idx="4"/>
          </p:cNvCxnSpPr>
          <p:nvPr/>
        </p:nvCxnSpPr>
        <p:spPr bwMode="auto">
          <a:xfrm rot="10800000">
            <a:off x="2119313" y="3200400"/>
            <a:ext cx="328612" cy="109538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73" name="AutoShape 141"/>
          <p:cNvCxnSpPr>
            <a:cxnSpLocks noChangeShapeType="1"/>
            <a:stCxn id="402565" idx="6"/>
            <a:endCxn id="402567" idx="0"/>
          </p:cNvCxnSpPr>
          <p:nvPr/>
        </p:nvCxnSpPr>
        <p:spPr bwMode="auto">
          <a:xfrm>
            <a:off x="2224088" y="3095625"/>
            <a:ext cx="1258887" cy="222250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74" name="AutoShape 142"/>
          <p:cNvCxnSpPr>
            <a:cxnSpLocks noChangeShapeType="1"/>
            <a:stCxn id="402569" idx="6"/>
            <a:endCxn id="402567" idx="4"/>
          </p:cNvCxnSpPr>
          <p:nvPr/>
        </p:nvCxnSpPr>
        <p:spPr bwMode="auto">
          <a:xfrm flipV="1">
            <a:off x="2224088" y="3529013"/>
            <a:ext cx="1258887" cy="296862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pSp>
        <p:nvGrpSpPr>
          <p:cNvPr id="52289" name="Group 143"/>
          <p:cNvGrpSpPr>
            <a:grpSpLocks/>
          </p:cNvGrpSpPr>
          <p:nvPr/>
        </p:nvGrpSpPr>
        <p:grpSpPr bwMode="auto">
          <a:xfrm>
            <a:off x="3584575" y="3127375"/>
            <a:ext cx="293688" cy="301625"/>
            <a:chOff x="1864" y="1010"/>
            <a:chExt cx="185" cy="190"/>
          </a:xfrm>
        </p:grpSpPr>
        <p:sp>
          <p:nvSpPr>
            <p:cNvPr id="402576" name="Line 144"/>
            <p:cNvSpPr>
              <a:spLocks noChangeShapeType="1"/>
            </p:cNvSpPr>
            <p:nvPr/>
          </p:nvSpPr>
          <p:spPr bwMode="auto">
            <a:xfrm>
              <a:off x="1864" y="11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77" name="Line 145"/>
            <p:cNvSpPr>
              <a:spLocks noChangeShapeType="1"/>
            </p:cNvSpPr>
            <p:nvPr/>
          </p:nvSpPr>
          <p:spPr bwMode="auto">
            <a:xfrm flipV="1">
              <a:off x="1999" y="1069"/>
              <a:ext cx="0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78" name="Line 146"/>
            <p:cNvSpPr>
              <a:spLocks noChangeShapeType="1"/>
            </p:cNvSpPr>
            <p:nvPr/>
          </p:nvSpPr>
          <p:spPr bwMode="auto">
            <a:xfrm flipH="1" flipV="1">
              <a:off x="1959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79" name="Line 147"/>
            <p:cNvSpPr>
              <a:spLocks noChangeShapeType="1"/>
            </p:cNvSpPr>
            <p:nvPr/>
          </p:nvSpPr>
          <p:spPr bwMode="auto">
            <a:xfrm flipV="1">
              <a:off x="2004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80" name="Line 148"/>
            <p:cNvSpPr>
              <a:spLocks noChangeShapeType="1"/>
            </p:cNvSpPr>
            <p:nvPr/>
          </p:nvSpPr>
          <p:spPr bwMode="auto">
            <a:xfrm>
              <a:off x="1954" y="1010"/>
              <a:ext cx="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aphicFrame>
        <p:nvGraphicFramePr>
          <p:cNvPr id="52233" name="Object 9"/>
          <p:cNvGraphicFramePr>
            <a:graphicFrameLocks noChangeAspect="1"/>
          </p:cNvGraphicFramePr>
          <p:nvPr/>
        </p:nvGraphicFramePr>
        <p:xfrm>
          <a:off x="639763" y="3363913"/>
          <a:ext cx="465137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8" name="Equation" r:id="rId18" imgW="330200" imgH="177800" progId="Equation.3">
                  <p:embed/>
                </p:oleObj>
              </mc:Choice>
              <mc:Fallback>
                <p:oleObj name="Equation" r:id="rId18" imgW="330200" imgH="177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3" y="3363913"/>
                        <a:ext cx="465137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582" name="AutoShape 150"/>
          <p:cNvSpPr>
            <a:spLocks noChangeArrowheads="1"/>
          </p:cNvSpPr>
          <p:nvPr/>
        </p:nvSpPr>
        <p:spPr bwMode="auto">
          <a:xfrm>
            <a:off x="1395413" y="2986088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sz="1400" b="1">
              <a:ea typeface="+mn-ea"/>
              <a:cs typeface="+mn-cs"/>
            </a:endParaRPr>
          </a:p>
        </p:txBody>
      </p:sp>
      <p:graphicFrame>
        <p:nvGraphicFramePr>
          <p:cNvPr id="52234" name="Object 10"/>
          <p:cNvGraphicFramePr>
            <a:graphicFrameLocks noChangeAspect="1"/>
          </p:cNvGraphicFramePr>
          <p:nvPr/>
        </p:nvGraphicFramePr>
        <p:xfrm>
          <a:off x="1455738" y="3001963"/>
          <a:ext cx="36512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29" name="Equation" r:id="rId20" imgW="355600" imgH="203200" progId="Equation.3">
                  <p:embed/>
                </p:oleObj>
              </mc:Choice>
              <mc:Fallback>
                <p:oleObj name="Equation" r:id="rId20" imgW="355600" imgH="203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738" y="3001963"/>
                        <a:ext cx="365125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84" name="AutoShape 152"/>
          <p:cNvCxnSpPr>
            <a:cxnSpLocks noChangeShapeType="1"/>
            <a:stCxn id="0" idx="3"/>
            <a:endCxn id="402582" idx="1"/>
          </p:cNvCxnSpPr>
          <p:nvPr/>
        </p:nvCxnSpPr>
        <p:spPr bwMode="auto">
          <a:xfrm flipV="1">
            <a:off x="1104900" y="3105150"/>
            <a:ext cx="276225" cy="384175"/>
          </a:xfrm>
          <a:prstGeom prst="bentConnector3">
            <a:avLst>
              <a:gd name="adj1" fmla="val 52301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85" name="AutoShape 153"/>
          <p:cNvCxnSpPr>
            <a:cxnSpLocks noChangeShapeType="1"/>
          </p:cNvCxnSpPr>
          <p:nvPr/>
        </p:nvCxnSpPr>
        <p:spPr bwMode="auto">
          <a:xfrm flipV="1">
            <a:off x="1841500" y="3816350"/>
            <a:ext cx="16510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586" name="AutoShape 154"/>
          <p:cNvSpPr>
            <a:spLocks noChangeArrowheads="1"/>
          </p:cNvSpPr>
          <p:nvPr/>
        </p:nvSpPr>
        <p:spPr bwMode="auto">
          <a:xfrm>
            <a:off x="1389063" y="3706813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sz="1400" b="1">
              <a:ea typeface="+mn-ea"/>
              <a:cs typeface="+mn-cs"/>
            </a:endParaRPr>
          </a:p>
        </p:txBody>
      </p:sp>
      <p:graphicFrame>
        <p:nvGraphicFramePr>
          <p:cNvPr id="52235" name="Object 11"/>
          <p:cNvGraphicFramePr>
            <a:graphicFrameLocks noChangeAspect="1"/>
          </p:cNvGraphicFramePr>
          <p:nvPr/>
        </p:nvGraphicFramePr>
        <p:xfrm>
          <a:off x="1449388" y="3722688"/>
          <a:ext cx="36512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0" name="Equation" r:id="rId22" imgW="355600" imgH="203200" progId="Equation.3">
                  <p:embed/>
                </p:oleObj>
              </mc:Choice>
              <mc:Fallback>
                <p:oleObj name="Equation" r:id="rId22" imgW="355600" imgH="203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9388" y="3722688"/>
                        <a:ext cx="365125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88" name="AutoShape 156"/>
          <p:cNvCxnSpPr>
            <a:cxnSpLocks noChangeShapeType="1"/>
            <a:stCxn id="0" idx="3"/>
            <a:endCxn id="402586" idx="1"/>
          </p:cNvCxnSpPr>
          <p:nvPr/>
        </p:nvCxnSpPr>
        <p:spPr bwMode="auto">
          <a:xfrm>
            <a:off x="1104900" y="3489325"/>
            <a:ext cx="269875" cy="336550"/>
          </a:xfrm>
          <a:prstGeom prst="bentConnector3">
            <a:avLst>
              <a:gd name="adj1" fmla="val 52352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aphicFrame>
        <p:nvGraphicFramePr>
          <p:cNvPr id="52236" name="Object 12"/>
          <p:cNvGraphicFramePr>
            <a:graphicFrameLocks noChangeAspect="1"/>
          </p:cNvGraphicFramePr>
          <p:nvPr/>
        </p:nvGraphicFramePr>
        <p:xfrm>
          <a:off x="8280400" y="3367088"/>
          <a:ext cx="41275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1" name="Equation" r:id="rId24" imgW="292100" imgH="177800" progId="Equation.3">
                  <p:embed/>
                </p:oleObj>
              </mc:Choice>
              <mc:Fallback>
                <p:oleObj name="Equation" r:id="rId24" imgW="292100" imgH="177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0400" y="3367088"/>
                        <a:ext cx="412750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7" name="Object 13"/>
          <p:cNvGraphicFramePr>
            <a:graphicFrameLocks noChangeAspect="1"/>
          </p:cNvGraphicFramePr>
          <p:nvPr/>
        </p:nvGraphicFramePr>
        <p:xfrm>
          <a:off x="1806575" y="4967288"/>
          <a:ext cx="446088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2" name="Equation" r:id="rId26" imgW="317500" imgH="177800" progId="Equation.3">
                  <p:embed/>
                </p:oleObj>
              </mc:Choice>
              <mc:Fallback>
                <p:oleObj name="Equation" r:id="rId26" imgW="317500" imgH="1778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575" y="4967288"/>
                        <a:ext cx="446088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8" name="Object 14"/>
          <p:cNvGraphicFramePr>
            <a:graphicFrameLocks noChangeAspect="1"/>
          </p:cNvGraphicFramePr>
          <p:nvPr/>
        </p:nvGraphicFramePr>
        <p:xfrm>
          <a:off x="1803400" y="5703888"/>
          <a:ext cx="465138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3" name="Equation" r:id="rId28" imgW="330200" imgH="177800" progId="Equation.3">
                  <p:embed/>
                </p:oleObj>
              </mc:Choice>
              <mc:Fallback>
                <p:oleObj name="Equation" r:id="rId28" imgW="330200" imgH="1778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400" y="5703888"/>
                        <a:ext cx="465138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99" name="AutoShape 167"/>
          <p:cNvCxnSpPr>
            <a:cxnSpLocks noChangeShapeType="1"/>
            <a:stCxn id="402549" idx="3"/>
            <a:endCxn id="0" idx="1"/>
          </p:cNvCxnSpPr>
          <p:nvPr/>
        </p:nvCxnSpPr>
        <p:spPr bwMode="auto">
          <a:xfrm>
            <a:off x="7793038" y="3492500"/>
            <a:ext cx="4873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600" name="Oval 168"/>
          <p:cNvSpPr>
            <a:spLocks noChangeAspect="1" noChangeArrowheads="1"/>
          </p:cNvSpPr>
          <p:nvPr/>
        </p:nvSpPr>
        <p:spPr bwMode="auto">
          <a:xfrm>
            <a:off x="2616200" y="5741988"/>
            <a:ext cx="182563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sp>
        <p:nvSpPr>
          <p:cNvPr id="402602" name="AutoShape 170"/>
          <p:cNvSpPr>
            <a:spLocks noChangeArrowheads="1"/>
          </p:cNvSpPr>
          <p:nvPr/>
        </p:nvSpPr>
        <p:spPr bwMode="auto">
          <a:xfrm>
            <a:off x="5208588" y="5329238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LPF</a:t>
            </a:r>
          </a:p>
        </p:txBody>
      </p:sp>
      <p:cxnSp>
        <p:nvCxnSpPr>
          <p:cNvPr id="402603" name="AutoShape 171"/>
          <p:cNvCxnSpPr>
            <a:cxnSpLocks noChangeShapeType="1"/>
            <a:endCxn id="402602" idx="1"/>
          </p:cNvCxnSpPr>
          <p:nvPr/>
        </p:nvCxnSpPr>
        <p:spPr bwMode="auto">
          <a:xfrm flipV="1">
            <a:off x="5049838" y="5448300"/>
            <a:ext cx="144462" cy="3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aphicFrame>
        <p:nvGraphicFramePr>
          <p:cNvPr id="52239" name="Object 15"/>
          <p:cNvGraphicFramePr>
            <a:graphicFrameLocks noChangeAspect="1"/>
          </p:cNvGraphicFramePr>
          <p:nvPr/>
        </p:nvGraphicFramePr>
        <p:xfrm>
          <a:off x="6107113" y="5322888"/>
          <a:ext cx="41275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4" name="Equation" r:id="rId30" imgW="292100" imgH="177800" progId="Equation.3">
                  <p:embed/>
                </p:oleObj>
              </mc:Choice>
              <mc:Fallback>
                <p:oleObj name="Equation" r:id="rId30" imgW="292100" imgH="1778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7113" y="5322888"/>
                        <a:ext cx="412750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605" name="AutoShape 173"/>
          <p:cNvCxnSpPr>
            <a:cxnSpLocks noChangeShapeType="1"/>
            <a:stCxn id="402602" idx="3"/>
            <a:endCxn id="0" idx="1"/>
          </p:cNvCxnSpPr>
          <p:nvPr/>
        </p:nvCxnSpPr>
        <p:spPr bwMode="auto">
          <a:xfrm>
            <a:off x="5683250" y="5448300"/>
            <a:ext cx="423863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aphicFrame>
        <p:nvGraphicFramePr>
          <p:cNvPr id="52240" name="Object 16"/>
          <p:cNvGraphicFramePr>
            <a:graphicFrameLocks noChangeAspect="1"/>
          </p:cNvGraphicFramePr>
          <p:nvPr/>
        </p:nvGraphicFramePr>
        <p:xfrm>
          <a:off x="2181225" y="6116638"/>
          <a:ext cx="106203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5" name="Equation" r:id="rId32" imgW="609600" imgH="165100" progId="Equation.3">
                  <p:embed/>
                </p:oleObj>
              </mc:Choice>
              <mc:Fallback>
                <p:oleObj name="Equation" r:id="rId32" imgW="609600" imgH="1651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225" y="6116638"/>
                        <a:ext cx="1062038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607" name="Oval 175"/>
          <p:cNvSpPr>
            <a:spLocks noChangeAspect="1" noChangeArrowheads="1"/>
          </p:cNvSpPr>
          <p:nvPr/>
        </p:nvSpPr>
        <p:spPr bwMode="auto">
          <a:xfrm>
            <a:off x="4859338" y="5359400"/>
            <a:ext cx="182562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sp>
        <p:nvSpPr>
          <p:cNvPr id="402608" name="AutoShape 176"/>
          <p:cNvSpPr>
            <a:spLocks noChangeArrowheads="1"/>
          </p:cNvSpPr>
          <p:nvPr/>
        </p:nvSpPr>
        <p:spPr bwMode="auto">
          <a:xfrm>
            <a:off x="3832225" y="4970463"/>
            <a:ext cx="950913" cy="242887"/>
          </a:xfrm>
          <a:prstGeom prst="roundRect">
            <a:avLst>
              <a:gd name="adj" fmla="val 16667"/>
            </a:avLst>
          </a:prstGeom>
          <a:solidFill>
            <a:srgbClr val="FDA17F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STF Channel</a:t>
            </a:r>
          </a:p>
        </p:txBody>
      </p:sp>
      <p:cxnSp>
        <p:nvCxnSpPr>
          <p:cNvPr id="402612" name="AutoShape 180"/>
          <p:cNvCxnSpPr>
            <a:cxnSpLocks noChangeShapeType="1"/>
            <a:stCxn id="0" idx="3"/>
            <a:endCxn id="402657" idx="2"/>
          </p:cNvCxnSpPr>
          <p:nvPr/>
        </p:nvCxnSpPr>
        <p:spPr bwMode="auto">
          <a:xfrm>
            <a:off x="2252663" y="5092700"/>
            <a:ext cx="1093787" cy="47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13" name="AutoShape 181"/>
          <p:cNvCxnSpPr>
            <a:cxnSpLocks noChangeShapeType="1"/>
            <a:stCxn id="0" idx="3"/>
            <a:endCxn id="402600" idx="2"/>
          </p:cNvCxnSpPr>
          <p:nvPr/>
        </p:nvCxnSpPr>
        <p:spPr bwMode="auto">
          <a:xfrm>
            <a:off x="2268538" y="5829300"/>
            <a:ext cx="333375" cy="47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14" name="AutoShape 182"/>
          <p:cNvCxnSpPr>
            <a:cxnSpLocks noChangeShapeType="1"/>
            <a:stCxn id="402600" idx="6"/>
            <a:endCxn id="402656" idx="2"/>
          </p:cNvCxnSpPr>
          <p:nvPr/>
        </p:nvCxnSpPr>
        <p:spPr bwMode="auto">
          <a:xfrm flipV="1">
            <a:off x="2813050" y="5827713"/>
            <a:ext cx="539750" cy="63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15" name="AutoShape 183"/>
          <p:cNvCxnSpPr>
            <a:cxnSpLocks noChangeShapeType="1"/>
            <a:stCxn id="402608" idx="3"/>
            <a:endCxn id="402607" idx="0"/>
          </p:cNvCxnSpPr>
          <p:nvPr/>
        </p:nvCxnSpPr>
        <p:spPr bwMode="auto">
          <a:xfrm>
            <a:off x="4797425" y="5092700"/>
            <a:ext cx="153988" cy="252413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16" name="AutoShape 184"/>
          <p:cNvCxnSpPr>
            <a:cxnSpLocks noChangeShapeType="1"/>
            <a:stCxn id="402664" idx="3"/>
            <a:endCxn id="402607" idx="4"/>
          </p:cNvCxnSpPr>
          <p:nvPr/>
        </p:nvCxnSpPr>
        <p:spPr bwMode="auto">
          <a:xfrm flipV="1">
            <a:off x="4802188" y="5556250"/>
            <a:ext cx="149225" cy="271463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17" name="AutoShape 185"/>
          <p:cNvCxnSpPr>
            <a:cxnSpLocks noChangeShapeType="1"/>
          </p:cNvCxnSpPr>
          <p:nvPr/>
        </p:nvCxnSpPr>
        <p:spPr bwMode="auto">
          <a:xfrm flipH="1" flipV="1">
            <a:off x="2708275" y="5945188"/>
            <a:ext cx="4763" cy="177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52308" name="Rectangle 186"/>
          <p:cNvSpPr>
            <a:spLocks noChangeArrowheads="1"/>
          </p:cNvSpPr>
          <p:nvPr/>
        </p:nvSpPr>
        <p:spPr bwMode="auto">
          <a:xfrm>
            <a:off x="468313" y="4267200"/>
            <a:ext cx="77724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Baseband Equivalent Model Used by LLAMAComm</a:t>
            </a:r>
          </a:p>
          <a:p>
            <a:pPr marL="342900" indent="-342900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1800" b="1"/>
          </a:p>
        </p:txBody>
      </p:sp>
      <p:sp>
        <p:nvSpPr>
          <p:cNvPr id="52309" name="Text Box 187"/>
          <p:cNvSpPr txBox="1">
            <a:spLocks noChangeArrowheads="1"/>
          </p:cNvSpPr>
          <p:nvPr/>
        </p:nvSpPr>
        <p:spPr bwMode="auto">
          <a:xfrm>
            <a:off x="139700" y="1660525"/>
            <a:ext cx="1330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Transmitter</a:t>
            </a:r>
          </a:p>
        </p:txBody>
      </p:sp>
      <p:sp>
        <p:nvSpPr>
          <p:cNvPr id="52310" name="Text Box 188"/>
          <p:cNvSpPr txBox="1">
            <a:spLocks noChangeArrowheads="1"/>
          </p:cNvSpPr>
          <p:nvPr/>
        </p:nvSpPr>
        <p:spPr bwMode="auto">
          <a:xfrm>
            <a:off x="317500" y="3103563"/>
            <a:ext cx="9794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Interferer</a:t>
            </a:r>
          </a:p>
        </p:txBody>
      </p:sp>
      <p:sp>
        <p:nvSpPr>
          <p:cNvPr id="52311" name="Text Box 189"/>
          <p:cNvSpPr txBox="1">
            <a:spLocks noChangeArrowheads="1"/>
          </p:cNvSpPr>
          <p:nvPr/>
        </p:nvSpPr>
        <p:spPr bwMode="auto">
          <a:xfrm>
            <a:off x="8031163" y="2852738"/>
            <a:ext cx="9652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Received</a:t>
            </a:r>
          </a:p>
          <a:p>
            <a:pPr algn="ctr"/>
            <a:r>
              <a:rPr lang="en-US" sz="1400" b="1"/>
              <a:t>Signal</a:t>
            </a:r>
          </a:p>
        </p:txBody>
      </p:sp>
      <p:sp>
        <p:nvSpPr>
          <p:cNvPr id="52312" name="Text Box 190"/>
          <p:cNvSpPr txBox="1">
            <a:spLocks noChangeArrowheads="1"/>
          </p:cNvSpPr>
          <p:nvPr/>
        </p:nvSpPr>
        <p:spPr bwMode="auto">
          <a:xfrm>
            <a:off x="1130300" y="4964113"/>
            <a:ext cx="717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Signal</a:t>
            </a:r>
          </a:p>
        </p:txBody>
      </p:sp>
      <p:sp>
        <p:nvSpPr>
          <p:cNvPr id="52313" name="Text Box 191"/>
          <p:cNvSpPr txBox="1">
            <a:spLocks noChangeArrowheads="1"/>
          </p:cNvSpPr>
          <p:nvPr/>
        </p:nvSpPr>
        <p:spPr bwMode="auto">
          <a:xfrm>
            <a:off x="911225" y="5683250"/>
            <a:ext cx="981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Interferer</a:t>
            </a:r>
          </a:p>
        </p:txBody>
      </p:sp>
      <p:sp>
        <p:nvSpPr>
          <p:cNvPr id="52314" name="Text Box 192"/>
          <p:cNvSpPr txBox="1">
            <a:spLocks noChangeArrowheads="1"/>
          </p:cNvSpPr>
          <p:nvPr/>
        </p:nvSpPr>
        <p:spPr bwMode="auto">
          <a:xfrm>
            <a:off x="6484938" y="5192713"/>
            <a:ext cx="9652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Received</a:t>
            </a:r>
          </a:p>
          <a:p>
            <a:pPr algn="ctr"/>
            <a:r>
              <a:rPr lang="en-US" sz="1400" b="1"/>
              <a:t>Signal</a:t>
            </a:r>
          </a:p>
        </p:txBody>
      </p:sp>
      <p:sp>
        <p:nvSpPr>
          <p:cNvPr id="402625" name="Oval 193"/>
          <p:cNvSpPr>
            <a:spLocks noChangeAspect="1" noChangeArrowheads="1"/>
          </p:cNvSpPr>
          <p:nvPr/>
        </p:nvSpPr>
        <p:spPr bwMode="auto">
          <a:xfrm flipH="1">
            <a:off x="7888288" y="3398838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cxnSp>
        <p:nvCxnSpPr>
          <p:cNvPr id="402626" name="AutoShape 194"/>
          <p:cNvCxnSpPr>
            <a:cxnSpLocks noChangeShapeType="1"/>
            <a:endCxn id="402625" idx="4"/>
          </p:cNvCxnSpPr>
          <p:nvPr/>
        </p:nvCxnSpPr>
        <p:spPr bwMode="auto">
          <a:xfrm rot="16200000">
            <a:off x="7866856" y="3706019"/>
            <a:ext cx="225425" cy="1588"/>
          </a:xfrm>
          <a:prstGeom prst="bentConnector3">
            <a:avLst>
              <a:gd name="adj1" fmla="val 52815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52317" name="Text Box 195"/>
          <p:cNvSpPr txBox="1">
            <a:spLocks noChangeArrowheads="1"/>
          </p:cNvSpPr>
          <p:nvPr/>
        </p:nvSpPr>
        <p:spPr bwMode="auto">
          <a:xfrm>
            <a:off x="7646988" y="3776663"/>
            <a:ext cx="6683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Noise</a:t>
            </a:r>
          </a:p>
        </p:txBody>
      </p:sp>
      <p:sp>
        <p:nvSpPr>
          <p:cNvPr id="402628" name="Oval 196"/>
          <p:cNvSpPr>
            <a:spLocks noChangeAspect="1" noChangeArrowheads="1"/>
          </p:cNvSpPr>
          <p:nvPr/>
        </p:nvSpPr>
        <p:spPr bwMode="auto">
          <a:xfrm flipH="1">
            <a:off x="5757863" y="5370513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cxnSp>
        <p:nvCxnSpPr>
          <p:cNvPr id="402629" name="AutoShape 197"/>
          <p:cNvCxnSpPr>
            <a:cxnSpLocks noChangeShapeType="1"/>
            <a:endCxn id="402628" idx="4"/>
          </p:cNvCxnSpPr>
          <p:nvPr/>
        </p:nvCxnSpPr>
        <p:spPr bwMode="auto">
          <a:xfrm rot="16200000">
            <a:off x="5736431" y="5677694"/>
            <a:ext cx="225425" cy="1588"/>
          </a:xfrm>
          <a:prstGeom prst="bentConnector3">
            <a:avLst>
              <a:gd name="adj1" fmla="val 52815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52320" name="Text Box 198"/>
          <p:cNvSpPr txBox="1">
            <a:spLocks noChangeArrowheads="1"/>
          </p:cNvSpPr>
          <p:nvPr/>
        </p:nvSpPr>
        <p:spPr bwMode="auto">
          <a:xfrm>
            <a:off x="5516563" y="5764213"/>
            <a:ext cx="6683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Noise</a:t>
            </a:r>
          </a:p>
        </p:txBody>
      </p:sp>
      <p:grpSp>
        <p:nvGrpSpPr>
          <p:cNvPr id="52321" name="Group 223"/>
          <p:cNvGrpSpPr>
            <a:grpSpLocks/>
          </p:cNvGrpSpPr>
          <p:nvPr/>
        </p:nvGrpSpPr>
        <p:grpSpPr bwMode="auto">
          <a:xfrm>
            <a:off x="5294313" y="996950"/>
            <a:ext cx="2476500" cy="1938338"/>
            <a:chOff x="3297" y="598"/>
            <a:chExt cx="1908" cy="1465"/>
          </a:xfrm>
        </p:grpSpPr>
        <p:pic>
          <p:nvPicPr>
            <p:cNvPr id="402632" name="Picture 200" descr="bkgrd"/>
            <p:cNvPicPr>
              <a:picLocks noChangeAspect="1" noChangeArrowheads="1"/>
            </p:cNvPicPr>
            <p:nvPr/>
          </p:nvPicPr>
          <p:blipFill>
            <a:blip r:embed="rId34"/>
            <a:srcRect l="44695" t="25391" b="5315"/>
            <a:stretch>
              <a:fillRect/>
            </a:stretch>
          </p:blipFill>
          <p:spPr bwMode="auto">
            <a:xfrm>
              <a:off x="3297" y="598"/>
              <a:ext cx="1908" cy="1389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</p:pic>
        <p:sp>
          <p:nvSpPr>
            <p:cNvPr id="402633" name="Line 201"/>
            <p:cNvSpPr>
              <a:spLocks noChangeShapeType="1"/>
            </p:cNvSpPr>
            <p:nvPr/>
          </p:nvSpPr>
          <p:spPr bwMode="auto">
            <a:xfrm flipV="1">
              <a:off x="3809" y="1615"/>
              <a:ext cx="0" cy="4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634" name="Line 202"/>
            <p:cNvSpPr>
              <a:spLocks noChangeShapeType="1"/>
            </p:cNvSpPr>
            <p:nvPr/>
          </p:nvSpPr>
          <p:spPr bwMode="auto">
            <a:xfrm flipV="1">
              <a:off x="3863" y="1612"/>
              <a:ext cx="1" cy="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635" name="Line 203"/>
            <p:cNvSpPr>
              <a:spLocks noChangeShapeType="1"/>
            </p:cNvSpPr>
            <p:nvPr/>
          </p:nvSpPr>
          <p:spPr bwMode="auto">
            <a:xfrm flipV="1">
              <a:off x="3839" y="1612"/>
              <a:ext cx="0" cy="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637" name="Line 205"/>
            <p:cNvSpPr>
              <a:spLocks noChangeShapeType="1"/>
            </p:cNvSpPr>
            <p:nvPr/>
          </p:nvSpPr>
          <p:spPr bwMode="auto">
            <a:xfrm flipH="1" flipV="1">
              <a:off x="4919" y="1609"/>
              <a:ext cx="0" cy="8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pic>
          <p:nvPicPr>
            <p:cNvPr id="402639" name="Picture 207" descr="celltower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0" y="656"/>
              <a:ext cx="280" cy="594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099" dir="2700000" algn="ctr" rotWithShape="0">
                <a:srgbClr val="000000">
                  <a:alpha val="7499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2340" name="Group 208"/>
            <p:cNvGrpSpPr>
              <a:grpSpLocks/>
            </p:cNvGrpSpPr>
            <p:nvPr/>
          </p:nvGrpSpPr>
          <p:grpSpPr bwMode="auto">
            <a:xfrm rot="3054261">
              <a:off x="4703" y="1401"/>
              <a:ext cx="266" cy="187"/>
              <a:chOff x="480" y="2932"/>
              <a:chExt cx="573" cy="380"/>
            </a:xfrm>
          </p:grpSpPr>
          <p:sp>
            <p:nvSpPr>
              <p:cNvPr id="402641" name="Arc 209"/>
              <p:cNvSpPr>
                <a:spLocks/>
              </p:cNvSpPr>
              <p:nvPr/>
            </p:nvSpPr>
            <p:spPr bwMode="auto">
              <a:xfrm rot="4378367">
                <a:off x="487" y="2929"/>
                <a:ext cx="278" cy="313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17670"/>
                  <a:gd name="T1" fmla="*/ 0 h 20912"/>
                  <a:gd name="T2" fmla="*/ 17670 w 17670"/>
                  <a:gd name="T3" fmla="*/ 8490 h 20912"/>
                  <a:gd name="T4" fmla="*/ 0 w 1767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42" name="Arc 210"/>
              <p:cNvSpPr>
                <a:spLocks/>
              </p:cNvSpPr>
              <p:nvPr/>
            </p:nvSpPr>
            <p:spPr bwMode="auto">
              <a:xfrm rot="3607722">
                <a:off x="596" y="2948"/>
                <a:ext cx="323" cy="313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20680"/>
                  <a:gd name="T1" fmla="*/ 0 h 20912"/>
                  <a:gd name="T2" fmla="*/ 20680 w 20680"/>
                  <a:gd name="T3" fmla="*/ 14679 h 20912"/>
                  <a:gd name="T4" fmla="*/ 0 w 2068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43" name="Arc 211"/>
              <p:cNvSpPr>
                <a:spLocks/>
              </p:cNvSpPr>
              <p:nvPr/>
            </p:nvSpPr>
            <p:spPr bwMode="auto">
              <a:xfrm rot="3607722">
                <a:off x="682" y="2981"/>
                <a:ext cx="323" cy="372"/>
              </a:xfrm>
              <a:custGeom>
                <a:avLst/>
                <a:gdLst>
                  <a:gd name="G0" fmla="+- 1578 0 0"/>
                  <a:gd name="G1" fmla="+- 21600 0 0"/>
                  <a:gd name="G2" fmla="+- 21600 0 0"/>
                  <a:gd name="T0" fmla="*/ 0 w 22258"/>
                  <a:gd name="T1" fmla="*/ 58 h 21600"/>
                  <a:gd name="T2" fmla="*/ 22258 w 22258"/>
                  <a:gd name="T3" fmla="*/ 15367 h 21600"/>
                  <a:gd name="T4" fmla="*/ 1578 w 2225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</p:grpSp>
        <p:grpSp>
          <p:nvGrpSpPr>
            <p:cNvPr id="52341" name="Group 212"/>
            <p:cNvGrpSpPr>
              <a:grpSpLocks/>
            </p:cNvGrpSpPr>
            <p:nvPr/>
          </p:nvGrpSpPr>
          <p:grpSpPr bwMode="auto">
            <a:xfrm rot="6846112">
              <a:off x="3771" y="1446"/>
              <a:ext cx="295" cy="294"/>
              <a:chOff x="4884" y="2737"/>
              <a:chExt cx="499" cy="470"/>
            </a:xfrm>
          </p:grpSpPr>
          <p:sp>
            <p:nvSpPr>
              <p:cNvPr id="402645" name="Arc 213"/>
              <p:cNvSpPr>
                <a:spLocks/>
              </p:cNvSpPr>
              <p:nvPr/>
            </p:nvSpPr>
            <p:spPr bwMode="auto">
              <a:xfrm rot="17093194">
                <a:off x="5065" y="2909"/>
                <a:ext cx="285" cy="333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17670"/>
                  <a:gd name="T1" fmla="*/ 0 h 20912"/>
                  <a:gd name="T2" fmla="*/ 17670 w 17670"/>
                  <a:gd name="T3" fmla="*/ 8490 h 20912"/>
                  <a:gd name="T4" fmla="*/ 0 w 1767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46" name="Arc 214"/>
              <p:cNvSpPr>
                <a:spLocks/>
              </p:cNvSpPr>
              <p:nvPr/>
            </p:nvSpPr>
            <p:spPr bwMode="auto">
              <a:xfrm rot="16322549">
                <a:off x="4955" y="2835"/>
                <a:ext cx="328" cy="335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20680"/>
                  <a:gd name="T1" fmla="*/ 0 h 20912"/>
                  <a:gd name="T2" fmla="*/ 20680 w 20680"/>
                  <a:gd name="T3" fmla="*/ 14679 h 20912"/>
                  <a:gd name="T4" fmla="*/ 0 w 2068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47" name="Arc 215"/>
              <p:cNvSpPr>
                <a:spLocks/>
              </p:cNvSpPr>
              <p:nvPr/>
            </p:nvSpPr>
            <p:spPr bwMode="auto">
              <a:xfrm rot="16322549">
                <a:off x="4903" y="2708"/>
                <a:ext cx="340" cy="380"/>
              </a:xfrm>
              <a:custGeom>
                <a:avLst/>
                <a:gdLst>
                  <a:gd name="G0" fmla="+- 1578 0 0"/>
                  <a:gd name="G1" fmla="+- 21600 0 0"/>
                  <a:gd name="G2" fmla="+- 21600 0 0"/>
                  <a:gd name="T0" fmla="*/ 0 w 22258"/>
                  <a:gd name="T1" fmla="*/ 58 h 21600"/>
                  <a:gd name="T2" fmla="*/ 22258 w 22258"/>
                  <a:gd name="T3" fmla="*/ 15367 h 21600"/>
                  <a:gd name="T4" fmla="*/ 1578 w 2225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</p:grpSp>
        <p:grpSp>
          <p:nvGrpSpPr>
            <p:cNvPr id="52342" name="Group 216"/>
            <p:cNvGrpSpPr>
              <a:grpSpLocks/>
            </p:cNvGrpSpPr>
            <p:nvPr/>
          </p:nvGrpSpPr>
          <p:grpSpPr bwMode="auto">
            <a:xfrm rot="2561371">
              <a:off x="4500" y="813"/>
              <a:ext cx="284" cy="155"/>
              <a:chOff x="3936" y="2304"/>
              <a:chExt cx="573" cy="380"/>
            </a:xfrm>
          </p:grpSpPr>
          <p:sp>
            <p:nvSpPr>
              <p:cNvPr id="402649" name="Arc 217"/>
              <p:cNvSpPr>
                <a:spLocks/>
              </p:cNvSpPr>
              <p:nvPr/>
            </p:nvSpPr>
            <p:spPr bwMode="auto">
              <a:xfrm rot="4378367">
                <a:off x="3950" y="2271"/>
                <a:ext cx="274" cy="326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17670"/>
                  <a:gd name="T1" fmla="*/ 0 h 20912"/>
                  <a:gd name="T2" fmla="*/ 17670 w 17670"/>
                  <a:gd name="T3" fmla="*/ 8490 h 20912"/>
                  <a:gd name="T4" fmla="*/ 0 w 1767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50" name="Arc 218"/>
              <p:cNvSpPr>
                <a:spLocks/>
              </p:cNvSpPr>
              <p:nvPr/>
            </p:nvSpPr>
            <p:spPr bwMode="auto">
              <a:xfrm rot="3607722">
                <a:off x="4063" y="2305"/>
                <a:ext cx="321" cy="326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20680"/>
                  <a:gd name="T1" fmla="*/ 0 h 20912"/>
                  <a:gd name="T2" fmla="*/ 20680 w 20680"/>
                  <a:gd name="T3" fmla="*/ 14679 h 20912"/>
                  <a:gd name="T4" fmla="*/ 0 w 2068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51" name="Arc 219"/>
              <p:cNvSpPr>
                <a:spLocks/>
              </p:cNvSpPr>
              <p:nvPr/>
            </p:nvSpPr>
            <p:spPr bwMode="auto">
              <a:xfrm rot="3607722">
                <a:off x="4157" y="2331"/>
                <a:ext cx="324" cy="380"/>
              </a:xfrm>
              <a:custGeom>
                <a:avLst/>
                <a:gdLst>
                  <a:gd name="G0" fmla="+- 1578 0 0"/>
                  <a:gd name="G1" fmla="+- 21600 0 0"/>
                  <a:gd name="G2" fmla="+- 21600 0 0"/>
                  <a:gd name="T0" fmla="*/ 0 w 22258"/>
                  <a:gd name="T1" fmla="*/ 58 h 21600"/>
                  <a:gd name="T2" fmla="*/ 22258 w 22258"/>
                  <a:gd name="T3" fmla="*/ 15367 h 21600"/>
                  <a:gd name="T4" fmla="*/ 1578 w 2225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</p:grpSp>
        <p:sp>
          <p:nvSpPr>
            <p:cNvPr id="402652" name="Text Box 220"/>
            <p:cNvSpPr txBox="1">
              <a:spLocks noChangeArrowheads="1"/>
            </p:cNvSpPr>
            <p:nvPr/>
          </p:nvSpPr>
          <p:spPr bwMode="auto">
            <a:xfrm>
              <a:off x="3468" y="1735"/>
              <a:ext cx="788" cy="20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b="1">
                  <a:solidFill>
                    <a:schemeClr val="bg1"/>
                  </a:solidFill>
                  <a:ea typeface="+mn-ea"/>
                  <a:cs typeface="+mn-cs"/>
                </a:rPr>
                <a:t>Transmitter</a:t>
              </a:r>
            </a:p>
          </p:txBody>
        </p:sp>
        <p:sp>
          <p:nvSpPr>
            <p:cNvPr id="402653" name="Text Box 221"/>
            <p:cNvSpPr txBox="1">
              <a:spLocks noChangeArrowheads="1"/>
            </p:cNvSpPr>
            <p:nvPr/>
          </p:nvSpPr>
          <p:spPr bwMode="auto">
            <a:xfrm>
              <a:off x="4448" y="1855"/>
              <a:ext cx="631" cy="20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/>
                <a:t>Receiver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402654" name="Text Box 222"/>
            <p:cNvSpPr txBox="1">
              <a:spLocks noChangeArrowheads="1"/>
            </p:cNvSpPr>
            <p:nvPr/>
          </p:nvSpPr>
          <p:spPr bwMode="auto">
            <a:xfrm>
              <a:off x="3827" y="665"/>
              <a:ext cx="663" cy="20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/>
                <a:t>Interferer</a:t>
              </a:r>
            </a:p>
          </p:txBody>
        </p:sp>
      </p:grpSp>
      <p:sp>
        <p:nvSpPr>
          <p:cNvPr id="402656" name="Oval 224"/>
          <p:cNvSpPr>
            <a:spLocks noChangeAspect="1" noChangeArrowheads="1"/>
          </p:cNvSpPr>
          <p:nvPr/>
        </p:nvSpPr>
        <p:spPr bwMode="auto">
          <a:xfrm>
            <a:off x="3367088" y="5735638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sp>
        <p:nvSpPr>
          <p:cNvPr id="402657" name="Oval 225"/>
          <p:cNvSpPr>
            <a:spLocks noChangeAspect="1" noChangeArrowheads="1"/>
          </p:cNvSpPr>
          <p:nvPr/>
        </p:nvSpPr>
        <p:spPr bwMode="auto">
          <a:xfrm>
            <a:off x="3360738" y="5005388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cxnSp>
        <p:nvCxnSpPr>
          <p:cNvPr id="402658" name="AutoShape 226"/>
          <p:cNvCxnSpPr>
            <a:cxnSpLocks noChangeShapeType="1"/>
            <a:stCxn id="402657" idx="6"/>
            <a:endCxn id="402608" idx="1"/>
          </p:cNvCxnSpPr>
          <p:nvPr/>
        </p:nvCxnSpPr>
        <p:spPr bwMode="auto">
          <a:xfrm flipV="1">
            <a:off x="3557588" y="5092700"/>
            <a:ext cx="260350" cy="47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59" name="AutoShape 227"/>
          <p:cNvCxnSpPr>
            <a:cxnSpLocks noChangeShapeType="1"/>
            <a:stCxn id="402656" idx="6"/>
            <a:endCxn id="402664" idx="1"/>
          </p:cNvCxnSpPr>
          <p:nvPr/>
        </p:nvCxnSpPr>
        <p:spPr bwMode="auto">
          <a:xfrm>
            <a:off x="3563938" y="5827713"/>
            <a:ext cx="2587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660" name="AutoShape 228"/>
          <p:cNvSpPr>
            <a:spLocks noChangeArrowheads="1"/>
          </p:cNvSpPr>
          <p:nvPr/>
        </p:nvSpPr>
        <p:spPr bwMode="auto">
          <a:xfrm>
            <a:off x="3116263" y="4606925"/>
            <a:ext cx="684212" cy="242888"/>
          </a:xfrm>
          <a:prstGeom prst="roundRect">
            <a:avLst>
              <a:gd name="adj" fmla="val 16667"/>
            </a:avLst>
          </a:prstGeom>
          <a:solidFill>
            <a:srgbClr val="FDA17F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Pathloss</a:t>
            </a:r>
          </a:p>
        </p:txBody>
      </p:sp>
      <p:sp>
        <p:nvSpPr>
          <p:cNvPr id="402661" name="AutoShape 229"/>
          <p:cNvSpPr>
            <a:spLocks noChangeArrowheads="1"/>
          </p:cNvSpPr>
          <p:nvPr/>
        </p:nvSpPr>
        <p:spPr bwMode="auto">
          <a:xfrm>
            <a:off x="3116263" y="5338763"/>
            <a:ext cx="684212" cy="242887"/>
          </a:xfrm>
          <a:prstGeom prst="roundRect">
            <a:avLst>
              <a:gd name="adj" fmla="val 16667"/>
            </a:avLst>
          </a:prstGeom>
          <a:solidFill>
            <a:srgbClr val="FDA17F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Pathloss</a:t>
            </a:r>
          </a:p>
        </p:txBody>
      </p:sp>
      <p:cxnSp>
        <p:nvCxnSpPr>
          <p:cNvPr id="402662" name="AutoShape 230"/>
          <p:cNvCxnSpPr>
            <a:cxnSpLocks noChangeShapeType="1"/>
            <a:stCxn id="402660" idx="2"/>
            <a:endCxn id="402657" idx="0"/>
          </p:cNvCxnSpPr>
          <p:nvPr/>
        </p:nvCxnSpPr>
        <p:spPr bwMode="auto">
          <a:xfrm flipH="1">
            <a:off x="3452813" y="4864100"/>
            <a:ext cx="6350" cy="1270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63" name="AutoShape 231"/>
          <p:cNvCxnSpPr>
            <a:cxnSpLocks noChangeShapeType="1"/>
            <a:stCxn id="402661" idx="2"/>
            <a:endCxn id="402656" idx="0"/>
          </p:cNvCxnSpPr>
          <p:nvPr/>
        </p:nvCxnSpPr>
        <p:spPr bwMode="auto">
          <a:xfrm>
            <a:off x="3459163" y="5595938"/>
            <a:ext cx="0" cy="1254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664" name="AutoShape 232"/>
          <p:cNvSpPr>
            <a:spLocks noChangeArrowheads="1"/>
          </p:cNvSpPr>
          <p:nvPr/>
        </p:nvSpPr>
        <p:spPr bwMode="auto">
          <a:xfrm>
            <a:off x="3836988" y="5705475"/>
            <a:ext cx="950912" cy="242888"/>
          </a:xfrm>
          <a:prstGeom prst="roundRect">
            <a:avLst>
              <a:gd name="adj" fmla="val 16667"/>
            </a:avLst>
          </a:prstGeom>
          <a:solidFill>
            <a:srgbClr val="FDA17F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STF Channel</a:t>
            </a:r>
          </a:p>
        </p:txBody>
      </p:sp>
      <p:sp>
        <p:nvSpPr>
          <p:cNvPr id="52331" name="Text Box 233"/>
          <p:cNvSpPr txBox="1">
            <a:spLocks noChangeArrowheads="1"/>
          </p:cNvSpPr>
          <p:nvPr/>
        </p:nvSpPr>
        <p:spPr bwMode="auto">
          <a:xfrm>
            <a:off x="4489450" y="4591050"/>
            <a:ext cx="3933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STF (Space-Time-Frequency Selective)</a:t>
            </a:r>
          </a:p>
        </p:txBody>
      </p:sp>
      <p:pic>
        <p:nvPicPr>
          <p:cNvPr id="52332" name="Picture 145" descr="tankRigh.png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25" y="2363788"/>
            <a:ext cx="639763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333" name="Picture 146" descr="TankLeft.png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5" y="2349500"/>
            <a:ext cx="4413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362" name="Picture 2" descr="bkgr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675" y="966788"/>
            <a:ext cx="8745538" cy="5376862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Simulation Environment Overview</a:t>
            </a:r>
          </a:p>
        </p:txBody>
      </p:sp>
      <p:sp>
        <p:nvSpPr>
          <p:cNvPr id="18436" name="Line 4"/>
          <p:cNvSpPr>
            <a:spLocks noChangeShapeType="1"/>
          </p:cNvSpPr>
          <p:nvPr/>
        </p:nvSpPr>
        <p:spPr bwMode="auto">
          <a:xfrm flipV="1">
            <a:off x="1358900" y="5465763"/>
            <a:ext cx="9525" cy="280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V="1">
            <a:off x="1255713" y="549275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1152525" y="551815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Line 8"/>
          <p:cNvSpPr>
            <a:spLocks noChangeShapeType="1"/>
          </p:cNvSpPr>
          <p:nvPr/>
        </p:nvSpPr>
        <p:spPr bwMode="auto">
          <a:xfrm flipV="1">
            <a:off x="490538" y="4200525"/>
            <a:ext cx="1587" cy="119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Line 9"/>
          <p:cNvSpPr>
            <a:spLocks noChangeShapeType="1"/>
          </p:cNvSpPr>
          <p:nvPr/>
        </p:nvSpPr>
        <p:spPr bwMode="auto">
          <a:xfrm flipV="1">
            <a:off x="625475" y="4192588"/>
            <a:ext cx="1588" cy="119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Line 10"/>
          <p:cNvSpPr>
            <a:spLocks noChangeShapeType="1"/>
          </p:cNvSpPr>
          <p:nvPr/>
        </p:nvSpPr>
        <p:spPr bwMode="auto">
          <a:xfrm flipV="1">
            <a:off x="563563" y="4194175"/>
            <a:ext cx="0" cy="119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Line 12"/>
          <p:cNvSpPr>
            <a:spLocks noChangeShapeType="1"/>
          </p:cNvSpPr>
          <p:nvPr/>
        </p:nvSpPr>
        <p:spPr bwMode="auto">
          <a:xfrm flipH="1" flipV="1">
            <a:off x="8574088" y="4595813"/>
            <a:ext cx="1587" cy="2206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Arc 15"/>
          <p:cNvSpPr>
            <a:spLocks/>
          </p:cNvSpPr>
          <p:nvPr/>
        </p:nvSpPr>
        <p:spPr bwMode="auto">
          <a:xfrm rot="-6008507">
            <a:off x="7764463" y="5334000"/>
            <a:ext cx="442912" cy="515938"/>
          </a:xfrm>
          <a:custGeom>
            <a:avLst/>
            <a:gdLst>
              <a:gd name="T0" fmla="*/ 2147483647 w 17896"/>
              <a:gd name="T1" fmla="*/ 0 h 20912"/>
              <a:gd name="T2" fmla="*/ 2147483647 w 17896"/>
              <a:gd name="T3" fmla="*/ 2147483647 h 20912"/>
              <a:gd name="T4" fmla="*/ 0 w 17896"/>
              <a:gd name="T5" fmla="*/ 2147483647 h 20912"/>
              <a:gd name="T6" fmla="*/ 0 60000 65536"/>
              <a:gd name="T7" fmla="*/ 0 60000 65536"/>
              <a:gd name="T8" fmla="*/ 0 60000 65536"/>
              <a:gd name="T9" fmla="*/ 0 w 17896"/>
              <a:gd name="T10" fmla="*/ 0 h 20912"/>
              <a:gd name="T11" fmla="*/ 17896 w 17896"/>
              <a:gd name="T12" fmla="*/ 20912 h 20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896" h="20912" fill="none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</a:path>
              <a:path w="17896" h="20912" stroke="0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  <a:lnTo>
                  <a:pt x="0" y="20912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444" name="Group 16"/>
          <p:cNvGrpSpPr>
            <a:grpSpLocks/>
          </p:cNvGrpSpPr>
          <p:nvPr/>
        </p:nvGrpSpPr>
        <p:grpSpPr bwMode="auto">
          <a:xfrm>
            <a:off x="-4763" y="2081213"/>
            <a:ext cx="8901113" cy="3995737"/>
            <a:chOff x="-3" y="1311"/>
            <a:chExt cx="5607" cy="2517"/>
          </a:xfrm>
        </p:grpSpPr>
        <p:sp>
          <p:nvSpPr>
            <p:cNvPr id="18617" name="Text Box 17"/>
            <p:cNvSpPr txBox="1">
              <a:spLocks noChangeArrowheads="1"/>
            </p:cNvSpPr>
            <p:nvPr/>
          </p:nvSpPr>
          <p:spPr bwMode="auto">
            <a:xfrm>
              <a:off x="3346" y="2954"/>
              <a:ext cx="12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MIMO Systems</a:t>
              </a:r>
            </a:p>
          </p:txBody>
        </p:sp>
        <p:sp>
          <p:nvSpPr>
            <p:cNvPr id="18618" name="Text Box 18"/>
            <p:cNvSpPr txBox="1">
              <a:spLocks noChangeArrowheads="1"/>
            </p:cNvSpPr>
            <p:nvPr/>
          </p:nvSpPr>
          <p:spPr bwMode="auto">
            <a:xfrm>
              <a:off x="1212" y="3616"/>
              <a:ext cx="13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b="1">
                  <a:solidFill>
                    <a:schemeClr val="bg1"/>
                  </a:solidFill>
                </a:rPr>
                <a:t>Ad-hoc Networks</a:t>
              </a:r>
            </a:p>
          </p:txBody>
        </p:sp>
        <p:sp>
          <p:nvSpPr>
            <p:cNvPr id="18619" name="Text Box 19"/>
            <p:cNvSpPr txBox="1">
              <a:spLocks noChangeArrowheads="1"/>
            </p:cNvSpPr>
            <p:nvPr/>
          </p:nvSpPr>
          <p:spPr bwMode="auto">
            <a:xfrm>
              <a:off x="2096" y="2204"/>
              <a:ext cx="114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Multipath</a:t>
              </a:r>
            </a:p>
          </p:txBody>
        </p:sp>
        <p:sp>
          <p:nvSpPr>
            <p:cNvPr id="18620" name="Text Box 20"/>
            <p:cNvSpPr txBox="1">
              <a:spLocks noChangeArrowheads="1"/>
            </p:cNvSpPr>
            <p:nvPr/>
          </p:nvSpPr>
          <p:spPr bwMode="auto">
            <a:xfrm>
              <a:off x="-3" y="2229"/>
              <a:ext cx="2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Propagation Losses</a:t>
              </a:r>
            </a:p>
          </p:txBody>
        </p:sp>
        <p:sp>
          <p:nvSpPr>
            <p:cNvPr id="18621" name="Text Box 21"/>
            <p:cNvSpPr txBox="1">
              <a:spLocks noChangeArrowheads="1"/>
            </p:cNvSpPr>
            <p:nvPr/>
          </p:nvSpPr>
          <p:spPr bwMode="auto">
            <a:xfrm>
              <a:off x="4608" y="2253"/>
              <a:ext cx="996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CorrelatedShadowing</a:t>
              </a:r>
            </a:p>
          </p:txBody>
        </p:sp>
        <p:sp>
          <p:nvSpPr>
            <p:cNvPr id="18622" name="Text Box 22"/>
            <p:cNvSpPr txBox="1">
              <a:spLocks noChangeArrowheads="1"/>
            </p:cNvSpPr>
            <p:nvPr/>
          </p:nvSpPr>
          <p:spPr bwMode="auto">
            <a:xfrm>
              <a:off x="3707" y="1311"/>
              <a:ext cx="17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Interference</a:t>
              </a:r>
            </a:p>
          </p:txBody>
        </p:sp>
        <p:sp>
          <p:nvSpPr>
            <p:cNvPr id="18623" name="Text Box 23"/>
            <p:cNvSpPr txBox="1">
              <a:spLocks noChangeArrowheads="1"/>
            </p:cNvSpPr>
            <p:nvPr/>
          </p:nvSpPr>
          <p:spPr bwMode="auto">
            <a:xfrm>
              <a:off x="97" y="3066"/>
              <a:ext cx="87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1">
                  <a:solidFill>
                    <a:schemeClr val="bg1"/>
                  </a:solidFill>
                </a:rPr>
                <a:t>Cognitive</a:t>
              </a:r>
            </a:p>
            <a:p>
              <a:pPr algn="ctr"/>
              <a:r>
                <a:rPr lang="en-US" sz="1800" b="1">
                  <a:solidFill>
                    <a:schemeClr val="bg1"/>
                  </a:solidFill>
                </a:rPr>
                <a:t>Comms</a:t>
              </a:r>
            </a:p>
          </p:txBody>
        </p:sp>
      </p:grpSp>
      <p:pic>
        <p:nvPicPr>
          <p:cNvPr id="18445" name="Picture 24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13" y="2473325"/>
            <a:ext cx="7112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6" name="Picture 25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3857625"/>
            <a:ext cx="500062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47" name="Group 26"/>
          <p:cNvGrpSpPr>
            <a:grpSpLocks/>
          </p:cNvGrpSpPr>
          <p:nvPr/>
        </p:nvGrpSpPr>
        <p:grpSpPr bwMode="auto">
          <a:xfrm>
            <a:off x="3606800" y="4078288"/>
            <a:ext cx="112713" cy="349250"/>
            <a:chOff x="1920" y="3603"/>
            <a:chExt cx="115" cy="333"/>
          </a:xfrm>
        </p:grpSpPr>
        <p:pic>
          <p:nvPicPr>
            <p:cNvPr id="18592" name="Picture 27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593" name="Group 28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18594" name="AutoShape 29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95" name="AutoShape 30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7391" name="AutoShape 31"/>
              <p:cNvSpPr>
                <a:spLocks noChangeArrowheads="1"/>
              </p:cNvSpPr>
              <p:nvPr/>
            </p:nvSpPr>
            <p:spPr bwMode="auto">
              <a:xfrm>
                <a:off x="4808" y="1696"/>
                <a:ext cx="101" cy="890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27392" name="AutoShape 32"/>
              <p:cNvSpPr>
                <a:spLocks noChangeArrowheads="1"/>
              </p:cNvSpPr>
              <p:nvPr/>
            </p:nvSpPr>
            <p:spPr bwMode="auto">
              <a:xfrm>
                <a:off x="4808" y="806"/>
                <a:ext cx="101" cy="922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18598" name="AutoShape 33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8599" name="Group 34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18609" name="Line 35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0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1" name="Line 37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2" name="Line 38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3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4" name="Line 40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5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6" name="Line 42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600" name="Group 43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18601" name="Line 44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2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3" name="Line 46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4" name="Line 47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5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6" name="Line 49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7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8" name="Line 51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8448" name="Group 52"/>
          <p:cNvGrpSpPr>
            <a:grpSpLocks/>
          </p:cNvGrpSpPr>
          <p:nvPr/>
        </p:nvGrpSpPr>
        <p:grpSpPr bwMode="auto">
          <a:xfrm>
            <a:off x="2851150" y="4219575"/>
            <a:ext cx="120650" cy="423863"/>
            <a:chOff x="1920" y="3603"/>
            <a:chExt cx="115" cy="333"/>
          </a:xfrm>
        </p:grpSpPr>
        <p:pic>
          <p:nvPicPr>
            <p:cNvPr id="18567" name="Picture 53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568" name="Group 54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18569" name="AutoShape 55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70" name="AutoShape 56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7417" name="AutoShape 57"/>
              <p:cNvSpPr>
                <a:spLocks noChangeArrowheads="1"/>
              </p:cNvSpPr>
              <p:nvPr/>
            </p:nvSpPr>
            <p:spPr bwMode="auto">
              <a:xfrm>
                <a:off x="4795" y="1663"/>
                <a:ext cx="94" cy="917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27418" name="AutoShape 58"/>
              <p:cNvSpPr>
                <a:spLocks noChangeArrowheads="1"/>
              </p:cNvSpPr>
              <p:nvPr/>
            </p:nvSpPr>
            <p:spPr bwMode="auto">
              <a:xfrm>
                <a:off x="4795" y="825"/>
                <a:ext cx="94" cy="890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18573" name="AutoShape 59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8574" name="Group 60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18584" name="Line 61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5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6" name="Line 63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7" name="Line 64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8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9" name="Line 66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90" name="Line 67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91" name="Line 68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575" name="Group 69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18576" name="Line 70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77" name="Line 71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78" name="Line 72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79" name="Line 73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0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1" name="Line 75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2" name="Line 76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3" name="Line 77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8449" name="Group 78"/>
          <p:cNvGrpSpPr>
            <a:grpSpLocks/>
          </p:cNvGrpSpPr>
          <p:nvPr/>
        </p:nvGrpSpPr>
        <p:grpSpPr bwMode="auto">
          <a:xfrm>
            <a:off x="3130550" y="5019675"/>
            <a:ext cx="215900" cy="563563"/>
            <a:chOff x="1920" y="3603"/>
            <a:chExt cx="115" cy="333"/>
          </a:xfrm>
        </p:grpSpPr>
        <p:pic>
          <p:nvPicPr>
            <p:cNvPr id="18542" name="Picture 79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543" name="Group 80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18544" name="AutoShape 81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45" name="AutoShape 82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7443" name="AutoShape 83"/>
              <p:cNvSpPr>
                <a:spLocks noChangeArrowheads="1"/>
              </p:cNvSpPr>
              <p:nvPr/>
            </p:nvSpPr>
            <p:spPr bwMode="auto">
              <a:xfrm>
                <a:off x="4806" y="1683"/>
                <a:ext cx="88" cy="906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27444" name="AutoShape 84"/>
              <p:cNvSpPr>
                <a:spLocks noChangeArrowheads="1"/>
              </p:cNvSpPr>
              <p:nvPr/>
            </p:nvSpPr>
            <p:spPr bwMode="auto">
              <a:xfrm>
                <a:off x="4806" y="816"/>
                <a:ext cx="88" cy="906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18548" name="AutoShape 85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8549" name="Group 86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18559" name="Line 87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0" name="Line 88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1" name="Line 89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2" name="Line 90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3" name="Line 91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4" name="Line 92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5" name="Line 93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6" name="Line 94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550" name="Group 95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18551" name="Line 96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2" name="Line 97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3" name="Line 98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4" name="Line 99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5" name="Line 100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6" name="Line 101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7" name="Line 102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8" name="Line 103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8450" name="Group 104"/>
          <p:cNvGrpSpPr>
            <a:grpSpLocks/>
          </p:cNvGrpSpPr>
          <p:nvPr/>
        </p:nvGrpSpPr>
        <p:grpSpPr bwMode="auto">
          <a:xfrm>
            <a:off x="4357688" y="4865688"/>
            <a:ext cx="215900" cy="563562"/>
            <a:chOff x="1920" y="3603"/>
            <a:chExt cx="115" cy="333"/>
          </a:xfrm>
        </p:grpSpPr>
        <p:pic>
          <p:nvPicPr>
            <p:cNvPr id="18517" name="Picture 105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518" name="Group 106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18519" name="AutoShape 107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20" name="AutoShape 108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7469" name="AutoShape 109"/>
              <p:cNvSpPr>
                <a:spLocks noChangeArrowheads="1"/>
              </p:cNvSpPr>
              <p:nvPr/>
            </p:nvSpPr>
            <p:spPr bwMode="auto">
              <a:xfrm>
                <a:off x="4806" y="1683"/>
                <a:ext cx="88" cy="906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27470" name="AutoShape 110"/>
              <p:cNvSpPr>
                <a:spLocks noChangeArrowheads="1"/>
              </p:cNvSpPr>
              <p:nvPr/>
            </p:nvSpPr>
            <p:spPr bwMode="auto">
              <a:xfrm>
                <a:off x="4806" y="816"/>
                <a:ext cx="88" cy="906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18523" name="AutoShape 111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8524" name="Group 112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18534" name="Line 113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5" name="Line 114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6" name="Line 115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7" name="Line 116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8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9" name="Line 118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40" name="Line 119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41" name="Line 120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525" name="Group 121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18526" name="Line 122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27" name="Line 123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28" name="Line 124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29" name="Line 125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0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1" name="Line 127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2" name="Line 128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3" name="Line 129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8451" name="Group 130"/>
          <p:cNvGrpSpPr>
            <a:grpSpLocks/>
          </p:cNvGrpSpPr>
          <p:nvPr/>
        </p:nvGrpSpPr>
        <p:grpSpPr bwMode="auto">
          <a:xfrm>
            <a:off x="3798888" y="5416550"/>
            <a:ext cx="215900" cy="563563"/>
            <a:chOff x="1920" y="3603"/>
            <a:chExt cx="115" cy="333"/>
          </a:xfrm>
        </p:grpSpPr>
        <p:pic>
          <p:nvPicPr>
            <p:cNvPr id="18492" name="Picture 131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493" name="Group 132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18494" name="AutoShape 133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95" name="AutoShape 134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7495" name="AutoShape 135"/>
              <p:cNvSpPr>
                <a:spLocks noChangeArrowheads="1"/>
              </p:cNvSpPr>
              <p:nvPr/>
            </p:nvSpPr>
            <p:spPr bwMode="auto">
              <a:xfrm>
                <a:off x="4806" y="1683"/>
                <a:ext cx="88" cy="906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27496" name="AutoShape 136"/>
              <p:cNvSpPr>
                <a:spLocks noChangeArrowheads="1"/>
              </p:cNvSpPr>
              <p:nvPr/>
            </p:nvSpPr>
            <p:spPr bwMode="auto">
              <a:xfrm>
                <a:off x="4806" y="816"/>
                <a:ext cx="88" cy="906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18498" name="AutoShape 137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8499" name="Group 138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18509" name="Line 139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0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1" name="Line 141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2" name="Line 142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3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4" name="Line 144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5" name="Line 145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6" name="Line 146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500" name="Group 147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18501" name="Line 148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2" name="Line 149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3" name="Line 150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4" name="Line 151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5" name="Line 152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6" name="Line 153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7" name="Line 154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8" name="Line 155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8452" name="Group 156"/>
          <p:cNvGrpSpPr>
            <a:grpSpLocks/>
          </p:cNvGrpSpPr>
          <p:nvPr/>
        </p:nvGrpSpPr>
        <p:grpSpPr bwMode="auto">
          <a:xfrm rot="-2898874">
            <a:off x="1151731" y="5052219"/>
            <a:ext cx="909638" cy="603250"/>
            <a:chOff x="3936" y="2304"/>
            <a:chExt cx="573" cy="380"/>
          </a:xfrm>
        </p:grpSpPr>
        <p:sp>
          <p:nvSpPr>
            <p:cNvPr id="18489" name="Arc 157"/>
            <p:cNvSpPr>
              <a:spLocks/>
            </p:cNvSpPr>
            <p:nvPr/>
          </p:nvSpPr>
          <p:spPr bwMode="auto">
            <a:xfrm rot="4378367">
              <a:off x="3961" y="2279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90" name="Arc 158"/>
            <p:cNvSpPr>
              <a:spLocks/>
            </p:cNvSpPr>
            <p:nvPr/>
          </p:nvSpPr>
          <p:spPr bwMode="auto">
            <a:xfrm rot="3607722">
              <a:off x="4064" y="2305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91" name="Arc 159"/>
            <p:cNvSpPr>
              <a:spLocks/>
            </p:cNvSpPr>
            <p:nvPr/>
          </p:nvSpPr>
          <p:spPr bwMode="auto">
            <a:xfrm rot="3607722">
              <a:off x="4157" y="2333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53" name="Group 160"/>
          <p:cNvGrpSpPr>
            <a:grpSpLocks/>
          </p:cNvGrpSpPr>
          <p:nvPr/>
        </p:nvGrpSpPr>
        <p:grpSpPr bwMode="auto">
          <a:xfrm rot="-8236128">
            <a:off x="8166100" y="4257675"/>
            <a:ext cx="712788" cy="473075"/>
            <a:chOff x="480" y="2932"/>
            <a:chExt cx="573" cy="380"/>
          </a:xfrm>
        </p:grpSpPr>
        <p:sp>
          <p:nvSpPr>
            <p:cNvPr id="18486" name="Arc 161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7" name="Arc 162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8" name="Arc 163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54" name="Group 164"/>
          <p:cNvGrpSpPr>
            <a:grpSpLocks/>
          </p:cNvGrpSpPr>
          <p:nvPr/>
        </p:nvGrpSpPr>
        <p:grpSpPr bwMode="auto">
          <a:xfrm rot="5377720">
            <a:off x="370682" y="3767931"/>
            <a:ext cx="792162" cy="746125"/>
            <a:chOff x="4884" y="2737"/>
            <a:chExt cx="499" cy="470"/>
          </a:xfrm>
        </p:grpSpPr>
        <p:sp>
          <p:nvSpPr>
            <p:cNvPr id="18483" name="Arc 165"/>
            <p:cNvSpPr>
              <a:spLocks/>
            </p:cNvSpPr>
            <p:nvPr/>
          </p:nvSpPr>
          <p:spPr bwMode="auto">
            <a:xfrm rot="-4506806">
              <a:off x="5083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4" name="Arc 166"/>
            <p:cNvSpPr>
              <a:spLocks/>
            </p:cNvSpPr>
            <p:nvPr/>
          </p:nvSpPr>
          <p:spPr bwMode="auto">
            <a:xfrm rot="-5277451">
              <a:off x="4968" y="2832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5" name="Arc 167"/>
            <p:cNvSpPr>
              <a:spLocks/>
            </p:cNvSpPr>
            <p:nvPr/>
          </p:nvSpPr>
          <p:spPr bwMode="auto">
            <a:xfrm rot="-5277451">
              <a:off x="4912" y="2709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455" name="Line 168"/>
          <p:cNvSpPr>
            <a:spLocks noChangeShapeType="1"/>
          </p:cNvSpPr>
          <p:nvPr/>
        </p:nvSpPr>
        <p:spPr bwMode="auto">
          <a:xfrm flipV="1">
            <a:off x="3316288" y="4148138"/>
            <a:ext cx="265112" cy="7905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456" name="Group 169"/>
          <p:cNvGrpSpPr>
            <a:grpSpLocks/>
          </p:cNvGrpSpPr>
          <p:nvPr/>
        </p:nvGrpSpPr>
        <p:grpSpPr bwMode="auto">
          <a:xfrm rot="7756139">
            <a:off x="6370638" y="2620962"/>
            <a:ext cx="717550" cy="415925"/>
            <a:chOff x="3936" y="2304"/>
            <a:chExt cx="573" cy="380"/>
          </a:xfrm>
        </p:grpSpPr>
        <p:sp>
          <p:nvSpPr>
            <p:cNvPr id="18480" name="Arc 170"/>
            <p:cNvSpPr>
              <a:spLocks/>
            </p:cNvSpPr>
            <p:nvPr/>
          </p:nvSpPr>
          <p:spPr bwMode="auto">
            <a:xfrm rot="4378367">
              <a:off x="3961" y="2279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1" name="Arc 171"/>
            <p:cNvSpPr>
              <a:spLocks/>
            </p:cNvSpPr>
            <p:nvPr/>
          </p:nvSpPr>
          <p:spPr bwMode="auto">
            <a:xfrm rot="3607722">
              <a:off x="4064" y="2305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2" name="Arc 172"/>
            <p:cNvSpPr>
              <a:spLocks/>
            </p:cNvSpPr>
            <p:nvPr/>
          </p:nvSpPr>
          <p:spPr bwMode="auto">
            <a:xfrm rot="3607722">
              <a:off x="4157" y="2333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57" name="Group 173"/>
          <p:cNvGrpSpPr>
            <a:grpSpLocks/>
          </p:cNvGrpSpPr>
          <p:nvPr/>
        </p:nvGrpSpPr>
        <p:grpSpPr bwMode="auto">
          <a:xfrm rot="7334634">
            <a:off x="1306513" y="4737100"/>
            <a:ext cx="909637" cy="747713"/>
            <a:chOff x="480" y="2932"/>
            <a:chExt cx="573" cy="380"/>
          </a:xfrm>
        </p:grpSpPr>
        <p:sp>
          <p:nvSpPr>
            <p:cNvPr id="18477" name="Arc 174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8" name="Arc 175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9" name="Arc 176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58" name="Group 177"/>
          <p:cNvGrpSpPr>
            <a:grpSpLocks/>
          </p:cNvGrpSpPr>
          <p:nvPr/>
        </p:nvGrpSpPr>
        <p:grpSpPr bwMode="auto">
          <a:xfrm>
            <a:off x="1851025" y="4314825"/>
            <a:ext cx="366713" cy="423863"/>
            <a:chOff x="1171" y="2732"/>
            <a:chExt cx="231" cy="267"/>
          </a:xfrm>
        </p:grpSpPr>
        <p:sp>
          <p:nvSpPr>
            <p:cNvPr id="18474" name="Arc 178"/>
            <p:cNvSpPr>
              <a:spLocks/>
            </p:cNvSpPr>
            <p:nvPr/>
          </p:nvSpPr>
          <p:spPr bwMode="auto">
            <a:xfrm rot="-9823809">
              <a:off x="1296" y="2732"/>
              <a:ext cx="106" cy="164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5" name="Arc 179"/>
            <p:cNvSpPr>
              <a:spLocks/>
            </p:cNvSpPr>
            <p:nvPr/>
          </p:nvSpPr>
          <p:spPr bwMode="auto">
            <a:xfrm rot="-10594454">
              <a:off x="1233" y="2786"/>
              <a:ext cx="125" cy="163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6" name="Arc 180"/>
            <p:cNvSpPr>
              <a:spLocks/>
            </p:cNvSpPr>
            <p:nvPr/>
          </p:nvSpPr>
          <p:spPr bwMode="auto">
            <a:xfrm rot="-10594454">
              <a:off x="1171" y="2807"/>
              <a:ext cx="125" cy="192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59" name="Group 181"/>
          <p:cNvGrpSpPr>
            <a:grpSpLocks/>
          </p:cNvGrpSpPr>
          <p:nvPr/>
        </p:nvGrpSpPr>
        <p:grpSpPr bwMode="auto">
          <a:xfrm rot="-2836128">
            <a:off x="7628732" y="5172869"/>
            <a:ext cx="712787" cy="473075"/>
            <a:chOff x="480" y="2932"/>
            <a:chExt cx="573" cy="380"/>
          </a:xfrm>
        </p:grpSpPr>
        <p:sp>
          <p:nvSpPr>
            <p:cNvPr id="18471" name="Arc 182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2" name="Arc 183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3" name="Arc 184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460" name="Line 185"/>
          <p:cNvSpPr>
            <a:spLocks noChangeShapeType="1"/>
          </p:cNvSpPr>
          <p:nvPr/>
        </p:nvSpPr>
        <p:spPr bwMode="auto">
          <a:xfrm flipV="1">
            <a:off x="3027363" y="4089400"/>
            <a:ext cx="495300" cy="1460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1" name="Line 186"/>
          <p:cNvSpPr>
            <a:spLocks noChangeShapeType="1"/>
          </p:cNvSpPr>
          <p:nvPr/>
        </p:nvSpPr>
        <p:spPr bwMode="auto">
          <a:xfrm>
            <a:off x="2986088" y="4294188"/>
            <a:ext cx="206375" cy="6762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2" name="Line 187"/>
          <p:cNvSpPr>
            <a:spLocks noChangeShapeType="1"/>
          </p:cNvSpPr>
          <p:nvPr/>
        </p:nvSpPr>
        <p:spPr bwMode="auto">
          <a:xfrm flipV="1">
            <a:off x="3375025" y="4945063"/>
            <a:ext cx="993775" cy="103187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3" name="Line 188"/>
          <p:cNvSpPr>
            <a:spLocks noChangeShapeType="1"/>
          </p:cNvSpPr>
          <p:nvPr/>
        </p:nvSpPr>
        <p:spPr bwMode="auto">
          <a:xfrm>
            <a:off x="3340100" y="5099050"/>
            <a:ext cx="495300" cy="3111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4" name="Line 189"/>
          <p:cNvSpPr>
            <a:spLocks noChangeShapeType="1"/>
          </p:cNvSpPr>
          <p:nvPr/>
        </p:nvSpPr>
        <p:spPr bwMode="auto">
          <a:xfrm flipV="1">
            <a:off x="3983038" y="5037138"/>
            <a:ext cx="393700" cy="3238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5" name="Text Box 190"/>
          <p:cNvSpPr txBox="1">
            <a:spLocks noChangeArrowheads="1"/>
          </p:cNvSpPr>
          <p:nvPr/>
        </p:nvSpPr>
        <p:spPr bwMode="auto">
          <a:xfrm>
            <a:off x="2111375" y="3089275"/>
            <a:ext cx="4614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b="1">
                <a:solidFill>
                  <a:schemeClr val="bg1"/>
                </a:solidFill>
              </a:rPr>
              <a:t>Space-Time-Frequency Correlation</a:t>
            </a:r>
          </a:p>
        </p:txBody>
      </p:sp>
      <p:pic>
        <p:nvPicPr>
          <p:cNvPr id="18466" name="Picture 190" descr="tankRig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4610100"/>
            <a:ext cx="1258888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7" name="Picture 191" descr="3manjee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5435600"/>
            <a:ext cx="1182688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8" name="Picture 192" descr="TankLef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4113213"/>
            <a:ext cx="8667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9" name="Picture 193" descr="humveewithsoldierandmonito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5692775"/>
            <a:ext cx="1004888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70" name="Text Box 190"/>
          <p:cNvSpPr txBox="1">
            <a:spLocks noChangeArrowheads="1"/>
          </p:cNvSpPr>
          <p:nvPr/>
        </p:nvSpPr>
        <p:spPr bwMode="auto">
          <a:xfrm>
            <a:off x="1531938" y="2690813"/>
            <a:ext cx="33480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b="1">
                <a:solidFill>
                  <a:schemeClr val="bg1"/>
                </a:solidFill>
              </a:rPr>
              <a:t>Dynamic center frequencies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Channel Model Options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877888"/>
            <a:ext cx="7772400" cy="4641850"/>
          </a:xfrm>
        </p:spPr>
        <p:txBody>
          <a:bodyPr/>
          <a:lstStyle/>
          <a:p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‘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STFCS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(Space-time-frequency-correlated scattering)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Preserves spatial correlation</a:t>
            </a: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‘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WSSUS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Wide-sense stationary 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ea typeface="ＭＳ Ｐゴシック" charset="0"/>
              </a:rPr>
              <a:t>      uncorrelated scattering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Exponential power profile</a:t>
            </a:r>
          </a:p>
        </p:txBody>
      </p:sp>
      <p:sp>
        <p:nvSpPr>
          <p:cNvPr id="54278" name="AutoShape 5"/>
          <p:cNvSpPr>
            <a:spLocks noChangeArrowheads="1"/>
          </p:cNvSpPr>
          <p:nvPr/>
        </p:nvSpPr>
        <p:spPr bwMode="auto">
          <a:xfrm rot="1200000">
            <a:off x="1817688" y="2197100"/>
            <a:ext cx="2578100" cy="871538"/>
          </a:xfrm>
          <a:prstGeom prst="parallelogram">
            <a:avLst>
              <a:gd name="adj" fmla="val 133484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9" name="Line 6"/>
          <p:cNvSpPr>
            <a:spLocks noChangeShapeType="1"/>
          </p:cNvSpPr>
          <p:nvPr/>
        </p:nvSpPr>
        <p:spPr bwMode="auto">
          <a:xfrm rot="6600000" flipV="1">
            <a:off x="2936082" y="1943894"/>
            <a:ext cx="1587" cy="153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0" name="Line 7"/>
          <p:cNvSpPr>
            <a:spLocks noChangeShapeType="1"/>
          </p:cNvSpPr>
          <p:nvPr/>
        </p:nvSpPr>
        <p:spPr bwMode="auto">
          <a:xfrm>
            <a:off x="1743075" y="1858963"/>
            <a:ext cx="0" cy="7350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1" name="Line 8"/>
          <p:cNvSpPr>
            <a:spLocks noChangeShapeType="1"/>
          </p:cNvSpPr>
          <p:nvPr/>
        </p:nvSpPr>
        <p:spPr bwMode="auto">
          <a:xfrm rot="6600000">
            <a:off x="2467769" y="2089944"/>
            <a:ext cx="0" cy="1538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2" name="Line 9"/>
          <p:cNvSpPr>
            <a:spLocks noChangeShapeType="1"/>
          </p:cNvSpPr>
          <p:nvPr/>
        </p:nvSpPr>
        <p:spPr bwMode="auto">
          <a:xfrm rot="4380000" flipV="1">
            <a:off x="2355851" y="1755775"/>
            <a:ext cx="19050" cy="12985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3" name="Oval 10"/>
          <p:cNvSpPr>
            <a:spLocks noChangeArrowheads="1"/>
          </p:cNvSpPr>
          <p:nvPr/>
        </p:nvSpPr>
        <p:spPr bwMode="auto">
          <a:xfrm rot="-830165">
            <a:off x="1724025" y="2560638"/>
            <a:ext cx="58738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4" name="Line 11"/>
          <p:cNvSpPr>
            <a:spLocks noChangeShapeType="1"/>
          </p:cNvSpPr>
          <p:nvPr/>
        </p:nvSpPr>
        <p:spPr bwMode="auto">
          <a:xfrm rot="6600000">
            <a:off x="3428207" y="1804194"/>
            <a:ext cx="0" cy="153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5" name="Oval 12"/>
          <p:cNvSpPr>
            <a:spLocks noChangeArrowheads="1"/>
          </p:cNvSpPr>
          <p:nvPr/>
        </p:nvSpPr>
        <p:spPr bwMode="auto">
          <a:xfrm rot="-830165">
            <a:off x="2678113" y="2286000"/>
            <a:ext cx="58737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6" name="Line 13"/>
          <p:cNvSpPr>
            <a:spLocks noChangeShapeType="1"/>
          </p:cNvSpPr>
          <p:nvPr/>
        </p:nvSpPr>
        <p:spPr bwMode="auto">
          <a:xfrm rot="4380000" flipV="1">
            <a:off x="2832101" y="1930400"/>
            <a:ext cx="19050" cy="1298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7" name="Line 14"/>
          <p:cNvSpPr>
            <a:spLocks noChangeShapeType="1"/>
          </p:cNvSpPr>
          <p:nvPr/>
        </p:nvSpPr>
        <p:spPr bwMode="auto">
          <a:xfrm rot="4380000" flipV="1">
            <a:off x="3287713" y="2105025"/>
            <a:ext cx="19050" cy="1298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8" name="Oval 15"/>
          <p:cNvSpPr>
            <a:spLocks noChangeArrowheads="1"/>
          </p:cNvSpPr>
          <p:nvPr/>
        </p:nvSpPr>
        <p:spPr bwMode="auto">
          <a:xfrm rot="-830165">
            <a:off x="2198688" y="2740025"/>
            <a:ext cx="58737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9" name="Oval 16"/>
          <p:cNvSpPr>
            <a:spLocks noChangeArrowheads="1"/>
          </p:cNvSpPr>
          <p:nvPr/>
        </p:nvSpPr>
        <p:spPr bwMode="auto">
          <a:xfrm rot="-830165">
            <a:off x="2665413" y="2608263"/>
            <a:ext cx="58737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0" name="Oval 17"/>
          <p:cNvSpPr>
            <a:spLocks noChangeArrowheads="1"/>
          </p:cNvSpPr>
          <p:nvPr/>
        </p:nvSpPr>
        <p:spPr bwMode="auto">
          <a:xfrm rot="-830165">
            <a:off x="3151188" y="2465388"/>
            <a:ext cx="58737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1" name="Oval 18"/>
          <p:cNvSpPr>
            <a:spLocks noChangeArrowheads="1"/>
          </p:cNvSpPr>
          <p:nvPr/>
        </p:nvSpPr>
        <p:spPr bwMode="auto">
          <a:xfrm rot="-830165">
            <a:off x="2652713" y="2906713"/>
            <a:ext cx="57150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2" name="Oval 19"/>
          <p:cNvSpPr>
            <a:spLocks noChangeArrowheads="1"/>
          </p:cNvSpPr>
          <p:nvPr/>
        </p:nvSpPr>
        <p:spPr bwMode="auto">
          <a:xfrm rot="-830165">
            <a:off x="3605213" y="2630488"/>
            <a:ext cx="58737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3" name="Text Box 20"/>
          <p:cNvSpPr txBox="1">
            <a:spLocks noChangeArrowheads="1"/>
          </p:cNvSpPr>
          <p:nvPr/>
        </p:nvSpPr>
        <p:spPr bwMode="auto">
          <a:xfrm rot="-960000">
            <a:off x="2906713" y="2046288"/>
            <a:ext cx="466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/>
              <a:t>Time</a:t>
            </a:r>
          </a:p>
        </p:txBody>
      </p:sp>
      <p:sp>
        <p:nvSpPr>
          <p:cNvPr id="54294" name="Text Box 21"/>
          <p:cNvSpPr txBox="1">
            <a:spLocks noChangeArrowheads="1"/>
          </p:cNvSpPr>
          <p:nvPr/>
        </p:nvSpPr>
        <p:spPr bwMode="auto">
          <a:xfrm rot="1230531">
            <a:off x="3135313" y="3127375"/>
            <a:ext cx="7842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/>
              <a:t>Frequency</a:t>
            </a:r>
          </a:p>
        </p:txBody>
      </p:sp>
      <p:sp>
        <p:nvSpPr>
          <p:cNvPr id="54295" name="Line 22"/>
          <p:cNvSpPr>
            <a:spLocks noChangeShapeType="1"/>
          </p:cNvSpPr>
          <p:nvPr/>
        </p:nvSpPr>
        <p:spPr bwMode="auto">
          <a:xfrm rot="6600000">
            <a:off x="2351882" y="2643981"/>
            <a:ext cx="0" cy="4810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6" name="Line 23"/>
          <p:cNvSpPr>
            <a:spLocks noChangeShapeType="1"/>
          </p:cNvSpPr>
          <p:nvPr/>
        </p:nvSpPr>
        <p:spPr bwMode="auto">
          <a:xfrm rot="4380000" flipV="1">
            <a:off x="2402682" y="2093118"/>
            <a:ext cx="19050" cy="4810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7" name="Oval 24"/>
          <p:cNvSpPr>
            <a:spLocks noChangeArrowheads="1"/>
          </p:cNvSpPr>
          <p:nvPr/>
        </p:nvSpPr>
        <p:spPr bwMode="auto">
          <a:xfrm rot="-830165">
            <a:off x="2190750" y="2428875"/>
            <a:ext cx="58738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8" name="Oval 25"/>
          <p:cNvSpPr>
            <a:spLocks noChangeArrowheads="1"/>
          </p:cNvSpPr>
          <p:nvPr/>
        </p:nvSpPr>
        <p:spPr bwMode="auto">
          <a:xfrm rot="-830165">
            <a:off x="3117850" y="2773363"/>
            <a:ext cx="58738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4274" name="Object 2"/>
          <p:cNvGraphicFramePr>
            <a:graphicFrameLocks noChangeAspect="1"/>
          </p:cNvGraphicFramePr>
          <p:nvPr/>
        </p:nvGraphicFramePr>
        <p:xfrm>
          <a:off x="2166938" y="2913063"/>
          <a:ext cx="23495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5" name="Equation" r:id="rId4" imgW="203200" imgH="177800" progId="Equation.3">
                  <p:embed/>
                </p:oleObj>
              </mc:Choice>
              <mc:Fallback>
                <p:oleObj name="Equation" r:id="rId4" imgW="203200" imgH="177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38" y="2913063"/>
                        <a:ext cx="234950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Object 3"/>
          <p:cNvGraphicFramePr>
            <a:graphicFrameLocks noChangeAspect="1"/>
          </p:cNvGraphicFramePr>
          <p:nvPr/>
        </p:nvGraphicFramePr>
        <p:xfrm>
          <a:off x="2298700" y="2141538"/>
          <a:ext cx="20637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6" name="Equation" r:id="rId6" imgW="177800" imgH="127000" progId="Equation.3">
                  <p:embed/>
                </p:oleObj>
              </mc:Choice>
              <mc:Fallback>
                <p:oleObj name="Equation" r:id="rId6" imgW="177800" imgH="127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2141538"/>
                        <a:ext cx="20637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99" name="Oval 28"/>
          <p:cNvSpPr>
            <a:spLocks noChangeArrowheads="1"/>
          </p:cNvSpPr>
          <p:nvPr/>
        </p:nvSpPr>
        <p:spPr bwMode="auto">
          <a:xfrm rot="-830165">
            <a:off x="3367088" y="2700338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0" name="Oval 29"/>
          <p:cNvSpPr>
            <a:spLocks noChangeArrowheads="1"/>
          </p:cNvSpPr>
          <p:nvPr/>
        </p:nvSpPr>
        <p:spPr bwMode="auto">
          <a:xfrm rot="-830165">
            <a:off x="2919413" y="2530475"/>
            <a:ext cx="58737" cy="38100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1" name="Oval 30"/>
          <p:cNvSpPr>
            <a:spLocks noChangeArrowheads="1"/>
          </p:cNvSpPr>
          <p:nvPr/>
        </p:nvSpPr>
        <p:spPr bwMode="auto">
          <a:xfrm rot="-830165">
            <a:off x="2452688" y="2351088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2" name="Oval 31"/>
          <p:cNvSpPr>
            <a:spLocks noChangeArrowheads="1"/>
          </p:cNvSpPr>
          <p:nvPr/>
        </p:nvSpPr>
        <p:spPr bwMode="auto">
          <a:xfrm rot="-830165">
            <a:off x="3355975" y="2535238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3" name="Oval 32"/>
          <p:cNvSpPr>
            <a:spLocks noChangeArrowheads="1"/>
          </p:cNvSpPr>
          <p:nvPr/>
        </p:nvSpPr>
        <p:spPr bwMode="auto">
          <a:xfrm rot="-830165">
            <a:off x="3136900" y="2608263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4" name="Oval 33"/>
          <p:cNvSpPr>
            <a:spLocks noChangeArrowheads="1"/>
          </p:cNvSpPr>
          <p:nvPr/>
        </p:nvSpPr>
        <p:spPr bwMode="auto">
          <a:xfrm rot="-830165">
            <a:off x="2894013" y="2686050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5" name="Oval 34"/>
          <p:cNvSpPr>
            <a:spLocks noChangeArrowheads="1"/>
          </p:cNvSpPr>
          <p:nvPr/>
        </p:nvSpPr>
        <p:spPr bwMode="auto">
          <a:xfrm rot="-830165">
            <a:off x="2430463" y="2670175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6" name="Oval 35"/>
          <p:cNvSpPr>
            <a:spLocks noChangeArrowheads="1"/>
          </p:cNvSpPr>
          <p:nvPr/>
        </p:nvSpPr>
        <p:spPr bwMode="auto">
          <a:xfrm rot="-830165">
            <a:off x="1979613" y="2497138"/>
            <a:ext cx="57150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7" name="Oval 36"/>
          <p:cNvSpPr>
            <a:spLocks noChangeArrowheads="1"/>
          </p:cNvSpPr>
          <p:nvPr/>
        </p:nvSpPr>
        <p:spPr bwMode="auto">
          <a:xfrm rot="-830165">
            <a:off x="2403475" y="2500313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8" name="Oval 37"/>
          <p:cNvSpPr>
            <a:spLocks noChangeArrowheads="1"/>
          </p:cNvSpPr>
          <p:nvPr/>
        </p:nvSpPr>
        <p:spPr bwMode="auto">
          <a:xfrm rot="-830165">
            <a:off x="2195513" y="2573338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9" name="Oval 38"/>
          <p:cNvSpPr>
            <a:spLocks noChangeArrowheads="1"/>
          </p:cNvSpPr>
          <p:nvPr/>
        </p:nvSpPr>
        <p:spPr bwMode="auto">
          <a:xfrm rot="-830165">
            <a:off x="1952625" y="2651125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0" name="Oval 39"/>
          <p:cNvSpPr>
            <a:spLocks noChangeArrowheads="1"/>
          </p:cNvSpPr>
          <p:nvPr/>
        </p:nvSpPr>
        <p:spPr bwMode="auto">
          <a:xfrm rot="-830165">
            <a:off x="2873375" y="2352675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1" name="Oval 40"/>
          <p:cNvSpPr>
            <a:spLocks noChangeArrowheads="1"/>
          </p:cNvSpPr>
          <p:nvPr/>
        </p:nvSpPr>
        <p:spPr bwMode="auto">
          <a:xfrm rot="-830165">
            <a:off x="2654300" y="2427288"/>
            <a:ext cx="57150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2" name="Oval 41"/>
          <p:cNvSpPr>
            <a:spLocks noChangeArrowheads="1"/>
          </p:cNvSpPr>
          <p:nvPr/>
        </p:nvSpPr>
        <p:spPr bwMode="auto">
          <a:xfrm rot="-830165">
            <a:off x="2659063" y="2747963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3" name="Oval 42"/>
          <p:cNvSpPr>
            <a:spLocks noChangeArrowheads="1"/>
          </p:cNvSpPr>
          <p:nvPr/>
        </p:nvSpPr>
        <p:spPr bwMode="auto">
          <a:xfrm rot="-830165">
            <a:off x="2416175" y="2825750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4" name="Oval 43"/>
          <p:cNvSpPr>
            <a:spLocks noChangeArrowheads="1"/>
          </p:cNvSpPr>
          <p:nvPr/>
        </p:nvSpPr>
        <p:spPr bwMode="auto">
          <a:xfrm rot="-830165">
            <a:off x="2884488" y="2849563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5" name="AutoShape 54"/>
          <p:cNvSpPr>
            <a:spLocks noChangeArrowheads="1"/>
          </p:cNvSpPr>
          <p:nvPr/>
        </p:nvSpPr>
        <p:spPr bwMode="auto">
          <a:xfrm rot="1200000">
            <a:off x="5402263" y="2230438"/>
            <a:ext cx="2684462" cy="925512"/>
          </a:xfrm>
          <a:prstGeom prst="parallelogram">
            <a:avLst>
              <a:gd name="adj" fmla="val 130886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6" name="Line 55"/>
          <p:cNvSpPr>
            <a:spLocks noChangeShapeType="1"/>
          </p:cNvSpPr>
          <p:nvPr/>
        </p:nvSpPr>
        <p:spPr bwMode="auto">
          <a:xfrm rot="6600000" flipV="1">
            <a:off x="6567488" y="1978025"/>
            <a:ext cx="0" cy="160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7" name="Line 56"/>
          <p:cNvSpPr>
            <a:spLocks noChangeShapeType="1"/>
          </p:cNvSpPr>
          <p:nvPr/>
        </p:nvSpPr>
        <p:spPr bwMode="auto">
          <a:xfrm>
            <a:off x="5324475" y="1871663"/>
            <a:ext cx="0" cy="779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8" name="Line 57"/>
          <p:cNvSpPr>
            <a:spLocks noChangeShapeType="1"/>
          </p:cNvSpPr>
          <p:nvPr/>
        </p:nvSpPr>
        <p:spPr bwMode="auto">
          <a:xfrm rot="6600000">
            <a:off x="6079332" y="2132806"/>
            <a:ext cx="0" cy="16017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9" name="Line 58"/>
          <p:cNvSpPr>
            <a:spLocks noChangeShapeType="1"/>
          </p:cNvSpPr>
          <p:nvPr/>
        </p:nvSpPr>
        <p:spPr bwMode="auto">
          <a:xfrm rot="4380000" flipV="1">
            <a:off x="5961856" y="1775619"/>
            <a:ext cx="20638" cy="13525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0" name="Oval 59"/>
          <p:cNvSpPr>
            <a:spLocks noChangeArrowheads="1"/>
          </p:cNvSpPr>
          <p:nvPr/>
        </p:nvSpPr>
        <p:spPr bwMode="auto">
          <a:xfrm rot="-830165">
            <a:off x="5305425" y="26177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1" name="Line 60"/>
          <p:cNvSpPr>
            <a:spLocks noChangeShapeType="1"/>
          </p:cNvSpPr>
          <p:nvPr/>
        </p:nvSpPr>
        <p:spPr bwMode="auto">
          <a:xfrm rot="6600000">
            <a:off x="7079457" y="1829594"/>
            <a:ext cx="0" cy="1601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2" name="Oval 61"/>
          <p:cNvSpPr>
            <a:spLocks noChangeArrowheads="1"/>
          </p:cNvSpPr>
          <p:nvPr/>
        </p:nvSpPr>
        <p:spPr bwMode="auto">
          <a:xfrm rot="-830165">
            <a:off x="6297613" y="23256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3" name="Line 62"/>
          <p:cNvSpPr>
            <a:spLocks noChangeShapeType="1"/>
          </p:cNvSpPr>
          <p:nvPr/>
        </p:nvSpPr>
        <p:spPr bwMode="auto">
          <a:xfrm rot="4380000" flipV="1">
            <a:off x="6457950" y="1962151"/>
            <a:ext cx="20637" cy="1350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4" name="Line 63"/>
          <p:cNvSpPr>
            <a:spLocks noChangeShapeType="1"/>
          </p:cNvSpPr>
          <p:nvPr/>
        </p:nvSpPr>
        <p:spPr bwMode="auto">
          <a:xfrm rot="4380000" flipV="1">
            <a:off x="6931819" y="2147094"/>
            <a:ext cx="20638" cy="1352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5" name="Oval 64"/>
          <p:cNvSpPr>
            <a:spLocks noChangeArrowheads="1"/>
          </p:cNvSpPr>
          <p:nvPr/>
        </p:nvSpPr>
        <p:spPr bwMode="auto">
          <a:xfrm rot="-830165">
            <a:off x="5799138" y="28082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6" name="Oval 65"/>
          <p:cNvSpPr>
            <a:spLocks noChangeArrowheads="1"/>
          </p:cNvSpPr>
          <p:nvPr/>
        </p:nvSpPr>
        <p:spPr bwMode="auto">
          <a:xfrm rot="-830165">
            <a:off x="6284913" y="2667000"/>
            <a:ext cx="60325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7" name="Oval 66"/>
          <p:cNvSpPr>
            <a:spLocks noChangeArrowheads="1"/>
          </p:cNvSpPr>
          <p:nvPr/>
        </p:nvSpPr>
        <p:spPr bwMode="auto">
          <a:xfrm rot="-830165">
            <a:off x="6791325" y="25161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8" name="Oval 67"/>
          <p:cNvSpPr>
            <a:spLocks noChangeArrowheads="1"/>
          </p:cNvSpPr>
          <p:nvPr/>
        </p:nvSpPr>
        <p:spPr bwMode="auto">
          <a:xfrm rot="-830165">
            <a:off x="6270625" y="2984500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9" name="Oval 68"/>
          <p:cNvSpPr>
            <a:spLocks noChangeArrowheads="1"/>
          </p:cNvSpPr>
          <p:nvPr/>
        </p:nvSpPr>
        <p:spPr bwMode="auto">
          <a:xfrm rot="-830165">
            <a:off x="7262813" y="2690813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0" name="Text Box 69"/>
          <p:cNvSpPr txBox="1">
            <a:spLocks noChangeArrowheads="1"/>
          </p:cNvSpPr>
          <p:nvPr/>
        </p:nvSpPr>
        <p:spPr bwMode="auto">
          <a:xfrm rot="-960000">
            <a:off x="6511925" y="2068513"/>
            <a:ext cx="584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</a:t>
            </a:r>
          </a:p>
        </p:txBody>
      </p:sp>
      <p:sp>
        <p:nvSpPr>
          <p:cNvPr id="54331" name="Text Box 70"/>
          <p:cNvSpPr txBox="1">
            <a:spLocks noChangeArrowheads="1"/>
          </p:cNvSpPr>
          <p:nvPr/>
        </p:nvSpPr>
        <p:spPr bwMode="auto">
          <a:xfrm rot="1230531">
            <a:off x="6773863" y="3144838"/>
            <a:ext cx="374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Lag</a:t>
            </a:r>
          </a:p>
        </p:txBody>
      </p:sp>
      <p:sp>
        <p:nvSpPr>
          <p:cNvPr id="54332" name="Line 71"/>
          <p:cNvSpPr>
            <a:spLocks noChangeShapeType="1"/>
          </p:cNvSpPr>
          <p:nvPr/>
        </p:nvSpPr>
        <p:spPr bwMode="auto">
          <a:xfrm rot="6600000">
            <a:off x="5695951" y="2330450"/>
            <a:ext cx="0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33" name="Line 72"/>
          <p:cNvSpPr>
            <a:spLocks noChangeShapeType="1"/>
          </p:cNvSpPr>
          <p:nvPr/>
        </p:nvSpPr>
        <p:spPr bwMode="auto">
          <a:xfrm rot="4380000" flipV="1">
            <a:off x="5744369" y="1916906"/>
            <a:ext cx="20638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34" name="Oval 73"/>
          <p:cNvSpPr>
            <a:spLocks noChangeArrowheads="1"/>
          </p:cNvSpPr>
          <p:nvPr/>
        </p:nvSpPr>
        <p:spPr bwMode="auto">
          <a:xfrm rot="-830165">
            <a:off x="5791200" y="2476500"/>
            <a:ext cx="60325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5" name="Oval 74"/>
          <p:cNvSpPr>
            <a:spLocks noChangeArrowheads="1"/>
          </p:cNvSpPr>
          <p:nvPr/>
        </p:nvSpPr>
        <p:spPr bwMode="auto">
          <a:xfrm rot="-830165">
            <a:off x="6756400" y="2843213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6" name="Oval 75"/>
          <p:cNvSpPr>
            <a:spLocks noChangeArrowheads="1"/>
          </p:cNvSpPr>
          <p:nvPr/>
        </p:nvSpPr>
        <p:spPr bwMode="auto">
          <a:xfrm rot="-830165">
            <a:off x="7015163" y="2765425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7" name="Oval 76"/>
          <p:cNvSpPr>
            <a:spLocks noChangeArrowheads="1"/>
          </p:cNvSpPr>
          <p:nvPr/>
        </p:nvSpPr>
        <p:spPr bwMode="auto">
          <a:xfrm rot="-830165">
            <a:off x="6550025" y="258603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8" name="Oval 77"/>
          <p:cNvSpPr>
            <a:spLocks noChangeArrowheads="1"/>
          </p:cNvSpPr>
          <p:nvPr/>
        </p:nvSpPr>
        <p:spPr bwMode="auto">
          <a:xfrm rot="-830165">
            <a:off x="6062663" y="2393950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9" name="Oval 78"/>
          <p:cNvSpPr>
            <a:spLocks noChangeArrowheads="1"/>
          </p:cNvSpPr>
          <p:nvPr/>
        </p:nvSpPr>
        <p:spPr bwMode="auto">
          <a:xfrm rot="-830165">
            <a:off x="7004050" y="2589213"/>
            <a:ext cx="61913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0" name="Oval 79"/>
          <p:cNvSpPr>
            <a:spLocks noChangeArrowheads="1"/>
          </p:cNvSpPr>
          <p:nvPr/>
        </p:nvSpPr>
        <p:spPr bwMode="auto">
          <a:xfrm rot="-830165">
            <a:off x="6775450" y="2668588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1" name="Oval 80"/>
          <p:cNvSpPr>
            <a:spLocks noChangeArrowheads="1"/>
          </p:cNvSpPr>
          <p:nvPr/>
        </p:nvSpPr>
        <p:spPr bwMode="auto">
          <a:xfrm rot="-830165">
            <a:off x="6523038" y="2749550"/>
            <a:ext cx="60325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2" name="Oval 81"/>
          <p:cNvSpPr>
            <a:spLocks noChangeArrowheads="1"/>
          </p:cNvSpPr>
          <p:nvPr/>
        </p:nvSpPr>
        <p:spPr bwMode="auto">
          <a:xfrm rot="-830165">
            <a:off x="6040438" y="2733675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3" name="Oval 82"/>
          <p:cNvSpPr>
            <a:spLocks noChangeArrowheads="1"/>
          </p:cNvSpPr>
          <p:nvPr/>
        </p:nvSpPr>
        <p:spPr bwMode="auto">
          <a:xfrm rot="-830165">
            <a:off x="5570538" y="2549525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4" name="Oval 83"/>
          <p:cNvSpPr>
            <a:spLocks noChangeArrowheads="1"/>
          </p:cNvSpPr>
          <p:nvPr/>
        </p:nvSpPr>
        <p:spPr bwMode="auto">
          <a:xfrm rot="-830165">
            <a:off x="6011863" y="255270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5" name="Oval 84"/>
          <p:cNvSpPr>
            <a:spLocks noChangeArrowheads="1"/>
          </p:cNvSpPr>
          <p:nvPr/>
        </p:nvSpPr>
        <p:spPr bwMode="auto">
          <a:xfrm rot="-830165">
            <a:off x="5795963" y="2630488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6" name="Oval 85"/>
          <p:cNvSpPr>
            <a:spLocks noChangeArrowheads="1"/>
          </p:cNvSpPr>
          <p:nvPr/>
        </p:nvSpPr>
        <p:spPr bwMode="auto">
          <a:xfrm rot="-830165">
            <a:off x="5543550" y="2713038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7" name="Oval 86"/>
          <p:cNvSpPr>
            <a:spLocks noChangeArrowheads="1"/>
          </p:cNvSpPr>
          <p:nvPr/>
        </p:nvSpPr>
        <p:spPr bwMode="auto">
          <a:xfrm rot="-830165">
            <a:off x="6500813" y="2395538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8" name="Oval 87"/>
          <p:cNvSpPr>
            <a:spLocks noChangeArrowheads="1"/>
          </p:cNvSpPr>
          <p:nvPr/>
        </p:nvSpPr>
        <p:spPr bwMode="auto">
          <a:xfrm rot="-830165">
            <a:off x="6272213" y="2474913"/>
            <a:ext cx="61912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9" name="Oval 88"/>
          <p:cNvSpPr>
            <a:spLocks noChangeArrowheads="1"/>
          </p:cNvSpPr>
          <p:nvPr/>
        </p:nvSpPr>
        <p:spPr bwMode="auto">
          <a:xfrm rot="-830165">
            <a:off x="6278563" y="2816225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50" name="Oval 89"/>
          <p:cNvSpPr>
            <a:spLocks noChangeArrowheads="1"/>
          </p:cNvSpPr>
          <p:nvPr/>
        </p:nvSpPr>
        <p:spPr bwMode="auto">
          <a:xfrm rot="-830165">
            <a:off x="6026150" y="2898775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51" name="Oval 90"/>
          <p:cNvSpPr>
            <a:spLocks noChangeArrowheads="1"/>
          </p:cNvSpPr>
          <p:nvPr/>
        </p:nvSpPr>
        <p:spPr bwMode="auto">
          <a:xfrm rot="-830165">
            <a:off x="6511925" y="2924175"/>
            <a:ext cx="61913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52" name="Text Box 91"/>
          <p:cNvSpPr txBox="1">
            <a:spLocks noChangeArrowheads="1"/>
          </p:cNvSpPr>
          <p:nvPr/>
        </p:nvSpPr>
        <p:spPr bwMode="auto">
          <a:xfrm rot="1121334">
            <a:off x="5186363" y="2806700"/>
            <a:ext cx="8763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Delay Spread</a:t>
            </a:r>
          </a:p>
        </p:txBody>
      </p:sp>
      <p:sp>
        <p:nvSpPr>
          <p:cNvPr id="54353" name="Text Box 92"/>
          <p:cNvSpPr txBox="1">
            <a:spLocks noChangeArrowheads="1"/>
          </p:cNvSpPr>
          <p:nvPr/>
        </p:nvSpPr>
        <p:spPr bwMode="auto">
          <a:xfrm rot="-960000">
            <a:off x="5238750" y="2216150"/>
            <a:ext cx="9842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 Spread</a:t>
            </a:r>
          </a:p>
        </p:txBody>
      </p:sp>
      <p:sp>
        <p:nvSpPr>
          <p:cNvPr id="54354" name="AutoShape 96"/>
          <p:cNvSpPr>
            <a:spLocks noChangeArrowheads="1"/>
          </p:cNvSpPr>
          <p:nvPr/>
        </p:nvSpPr>
        <p:spPr bwMode="auto">
          <a:xfrm>
            <a:off x="4149725" y="2397125"/>
            <a:ext cx="841375" cy="406400"/>
          </a:xfrm>
          <a:prstGeom prst="rightArrow">
            <a:avLst>
              <a:gd name="adj1" fmla="val 50000"/>
              <a:gd name="adj2" fmla="val 51758"/>
            </a:avLst>
          </a:prstGeom>
          <a:solidFill>
            <a:srgbClr val="FF80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/>
              <a:t>2-D FFT</a:t>
            </a:r>
          </a:p>
        </p:txBody>
      </p:sp>
      <p:sp>
        <p:nvSpPr>
          <p:cNvPr id="54355" name="Freeform 101"/>
          <p:cNvSpPr>
            <a:spLocks/>
          </p:cNvSpPr>
          <p:nvPr/>
        </p:nvSpPr>
        <p:spPr bwMode="auto">
          <a:xfrm>
            <a:off x="1320800" y="5121275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56" name="Freeform 102"/>
          <p:cNvSpPr>
            <a:spLocks/>
          </p:cNvSpPr>
          <p:nvPr/>
        </p:nvSpPr>
        <p:spPr bwMode="auto">
          <a:xfrm>
            <a:off x="1320800" y="5954713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57" name="Line 114"/>
          <p:cNvSpPr>
            <a:spLocks noChangeShapeType="1"/>
          </p:cNvSpPr>
          <p:nvPr/>
        </p:nvSpPr>
        <p:spPr bwMode="auto">
          <a:xfrm flipH="1">
            <a:off x="1019175" y="6210300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8" name="Line 115"/>
          <p:cNvSpPr>
            <a:spLocks noChangeShapeType="1"/>
          </p:cNvSpPr>
          <p:nvPr/>
        </p:nvSpPr>
        <p:spPr bwMode="auto">
          <a:xfrm flipH="1">
            <a:off x="1025525" y="5381625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9" name="Freeform 136"/>
          <p:cNvSpPr>
            <a:spLocks/>
          </p:cNvSpPr>
          <p:nvPr/>
        </p:nvSpPr>
        <p:spPr bwMode="auto">
          <a:xfrm>
            <a:off x="4064000" y="5126038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60" name="Freeform 137"/>
          <p:cNvSpPr>
            <a:spLocks/>
          </p:cNvSpPr>
          <p:nvPr/>
        </p:nvSpPr>
        <p:spPr bwMode="auto">
          <a:xfrm>
            <a:off x="4064000" y="5954713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61" name="Line 142"/>
          <p:cNvSpPr>
            <a:spLocks noChangeShapeType="1"/>
          </p:cNvSpPr>
          <p:nvPr/>
        </p:nvSpPr>
        <p:spPr bwMode="auto">
          <a:xfrm flipH="1">
            <a:off x="4156075" y="6197600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2" name="Line 143"/>
          <p:cNvSpPr>
            <a:spLocks noChangeShapeType="1"/>
          </p:cNvSpPr>
          <p:nvPr/>
        </p:nvSpPr>
        <p:spPr bwMode="auto">
          <a:xfrm flipH="1">
            <a:off x="4162425" y="5373688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363" name="Group 182"/>
          <p:cNvGrpSpPr>
            <a:grpSpLocks/>
          </p:cNvGrpSpPr>
          <p:nvPr/>
        </p:nvGrpSpPr>
        <p:grpSpPr bwMode="auto">
          <a:xfrm>
            <a:off x="2889250" y="5049838"/>
            <a:ext cx="661988" cy="185737"/>
            <a:chOff x="231" y="3428"/>
            <a:chExt cx="758" cy="188"/>
          </a:xfrm>
        </p:grpSpPr>
        <p:sp>
          <p:nvSpPr>
            <p:cNvPr id="54410" name="Rectangle 177"/>
            <p:cNvSpPr>
              <a:spLocks noChangeArrowheads="1"/>
            </p:cNvSpPr>
            <p:nvPr/>
          </p:nvSpPr>
          <p:spPr bwMode="auto">
            <a:xfrm>
              <a:off x="79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11" name="Rectangle 178"/>
            <p:cNvSpPr>
              <a:spLocks noChangeArrowheads="1"/>
            </p:cNvSpPr>
            <p:nvPr/>
          </p:nvSpPr>
          <p:spPr bwMode="auto">
            <a:xfrm>
              <a:off x="61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12" name="Rectangle 179"/>
            <p:cNvSpPr>
              <a:spLocks noChangeArrowheads="1"/>
            </p:cNvSpPr>
            <p:nvPr/>
          </p:nvSpPr>
          <p:spPr bwMode="auto">
            <a:xfrm>
              <a:off x="41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13" name="Rectangle 180"/>
            <p:cNvSpPr>
              <a:spLocks noChangeArrowheads="1"/>
            </p:cNvSpPr>
            <p:nvPr/>
          </p:nvSpPr>
          <p:spPr bwMode="auto">
            <a:xfrm>
              <a:off x="23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364" name="Group 183"/>
          <p:cNvGrpSpPr>
            <a:grpSpLocks/>
          </p:cNvGrpSpPr>
          <p:nvPr/>
        </p:nvGrpSpPr>
        <p:grpSpPr bwMode="auto">
          <a:xfrm>
            <a:off x="2016125" y="5924550"/>
            <a:ext cx="661988" cy="185738"/>
            <a:chOff x="231" y="3428"/>
            <a:chExt cx="758" cy="188"/>
          </a:xfrm>
        </p:grpSpPr>
        <p:sp>
          <p:nvSpPr>
            <p:cNvPr id="54406" name="Rectangle 184"/>
            <p:cNvSpPr>
              <a:spLocks noChangeArrowheads="1"/>
            </p:cNvSpPr>
            <p:nvPr/>
          </p:nvSpPr>
          <p:spPr bwMode="auto">
            <a:xfrm>
              <a:off x="79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7" name="Rectangle 185"/>
            <p:cNvSpPr>
              <a:spLocks noChangeArrowheads="1"/>
            </p:cNvSpPr>
            <p:nvPr/>
          </p:nvSpPr>
          <p:spPr bwMode="auto">
            <a:xfrm>
              <a:off x="61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8" name="Rectangle 186"/>
            <p:cNvSpPr>
              <a:spLocks noChangeArrowheads="1"/>
            </p:cNvSpPr>
            <p:nvPr/>
          </p:nvSpPr>
          <p:spPr bwMode="auto">
            <a:xfrm>
              <a:off x="41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9" name="Rectangle 187"/>
            <p:cNvSpPr>
              <a:spLocks noChangeArrowheads="1"/>
            </p:cNvSpPr>
            <p:nvPr/>
          </p:nvSpPr>
          <p:spPr bwMode="auto">
            <a:xfrm>
              <a:off x="23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365" name="Group 188"/>
          <p:cNvGrpSpPr>
            <a:grpSpLocks/>
          </p:cNvGrpSpPr>
          <p:nvPr/>
        </p:nvGrpSpPr>
        <p:grpSpPr bwMode="auto">
          <a:xfrm rot="981902">
            <a:off x="1893888" y="5353050"/>
            <a:ext cx="661987" cy="185738"/>
            <a:chOff x="231" y="3428"/>
            <a:chExt cx="758" cy="188"/>
          </a:xfrm>
        </p:grpSpPr>
        <p:sp>
          <p:nvSpPr>
            <p:cNvPr id="54402" name="Rectangle 189"/>
            <p:cNvSpPr>
              <a:spLocks noChangeArrowheads="1"/>
            </p:cNvSpPr>
            <p:nvPr/>
          </p:nvSpPr>
          <p:spPr bwMode="auto">
            <a:xfrm>
              <a:off x="79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3" name="Rectangle 190"/>
            <p:cNvSpPr>
              <a:spLocks noChangeArrowheads="1"/>
            </p:cNvSpPr>
            <p:nvPr/>
          </p:nvSpPr>
          <p:spPr bwMode="auto">
            <a:xfrm>
              <a:off x="61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4" name="Rectangle 191"/>
            <p:cNvSpPr>
              <a:spLocks noChangeArrowheads="1"/>
            </p:cNvSpPr>
            <p:nvPr/>
          </p:nvSpPr>
          <p:spPr bwMode="auto">
            <a:xfrm>
              <a:off x="41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5" name="Rectangle 192"/>
            <p:cNvSpPr>
              <a:spLocks noChangeArrowheads="1"/>
            </p:cNvSpPr>
            <p:nvPr/>
          </p:nvSpPr>
          <p:spPr bwMode="auto">
            <a:xfrm>
              <a:off x="23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366" name="Group 193"/>
          <p:cNvGrpSpPr>
            <a:grpSpLocks/>
          </p:cNvGrpSpPr>
          <p:nvPr/>
        </p:nvGrpSpPr>
        <p:grpSpPr bwMode="auto">
          <a:xfrm rot="-995992">
            <a:off x="3063875" y="5345113"/>
            <a:ext cx="661988" cy="185737"/>
            <a:chOff x="231" y="3428"/>
            <a:chExt cx="758" cy="188"/>
          </a:xfrm>
        </p:grpSpPr>
        <p:sp>
          <p:nvSpPr>
            <p:cNvPr id="54398" name="Rectangle 194"/>
            <p:cNvSpPr>
              <a:spLocks noChangeArrowheads="1"/>
            </p:cNvSpPr>
            <p:nvPr/>
          </p:nvSpPr>
          <p:spPr bwMode="auto">
            <a:xfrm>
              <a:off x="79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99" name="Rectangle 195"/>
            <p:cNvSpPr>
              <a:spLocks noChangeArrowheads="1"/>
            </p:cNvSpPr>
            <p:nvPr/>
          </p:nvSpPr>
          <p:spPr bwMode="auto">
            <a:xfrm>
              <a:off x="61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0" name="Rectangle 196"/>
            <p:cNvSpPr>
              <a:spLocks noChangeArrowheads="1"/>
            </p:cNvSpPr>
            <p:nvPr/>
          </p:nvSpPr>
          <p:spPr bwMode="auto">
            <a:xfrm>
              <a:off x="41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1" name="Rectangle 197"/>
            <p:cNvSpPr>
              <a:spLocks noChangeArrowheads="1"/>
            </p:cNvSpPr>
            <p:nvPr/>
          </p:nvSpPr>
          <p:spPr bwMode="auto">
            <a:xfrm>
              <a:off x="23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4367" name="Line 198"/>
          <p:cNvSpPr>
            <a:spLocks noChangeShapeType="1"/>
          </p:cNvSpPr>
          <p:nvPr/>
        </p:nvSpPr>
        <p:spPr bwMode="auto">
          <a:xfrm>
            <a:off x="1708150" y="5129213"/>
            <a:ext cx="11715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8" name="Line 199"/>
          <p:cNvSpPr>
            <a:spLocks noChangeShapeType="1"/>
          </p:cNvSpPr>
          <p:nvPr/>
        </p:nvSpPr>
        <p:spPr bwMode="auto">
          <a:xfrm>
            <a:off x="2673350" y="6011863"/>
            <a:ext cx="11715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9" name="Line 200"/>
          <p:cNvSpPr>
            <a:spLocks noChangeShapeType="1"/>
          </p:cNvSpPr>
          <p:nvPr/>
        </p:nvSpPr>
        <p:spPr bwMode="auto">
          <a:xfrm>
            <a:off x="3562350" y="5127625"/>
            <a:ext cx="3778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0" name="Line 201"/>
          <p:cNvSpPr>
            <a:spLocks noChangeShapeType="1"/>
          </p:cNvSpPr>
          <p:nvPr/>
        </p:nvSpPr>
        <p:spPr bwMode="auto">
          <a:xfrm rot="1140000" flipV="1">
            <a:off x="1612900" y="5283200"/>
            <a:ext cx="287338" cy="158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1" name="Line 202"/>
          <p:cNvSpPr>
            <a:spLocks noChangeShapeType="1"/>
          </p:cNvSpPr>
          <p:nvPr/>
        </p:nvSpPr>
        <p:spPr bwMode="auto">
          <a:xfrm rot="1140000" flipV="1">
            <a:off x="2520950" y="5670550"/>
            <a:ext cx="1350963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2" name="Line 203"/>
          <p:cNvSpPr>
            <a:spLocks noChangeShapeType="1"/>
          </p:cNvSpPr>
          <p:nvPr/>
        </p:nvSpPr>
        <p:spPr bwMode="auto">
          <a:xfrm rot="-1320000">
            <a:off x="1595438" y="5702300"/>
            <a:ext cx="1520825" cy="114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3" name="Line 205"/>
          <p:cNvSpPr>
            <a:spLocks noChangeShapeType="1"/>
          </p:cNvSpPr>
          <p:nvPr/>
        </p:nvSpPr>
        <p:spPr bwMode="auto">
          <a:xfrm rot="-1320000">
            <a:off x="3687763" y="5262563"/>
            <a:ext cx="355600" cy="22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4" name="Line 206"/>
          <p:cNvSpPr>
            <a:spLocks noChangeShapeType="1"/>
          </p:cNvSpPr>
          <p:nvPr/>
        </p:nvSpPr>
        <p:spPr bwMode="auto">
          <a:xfrm>
            <a:off x="1731963" y="6016625"/>
            <a:ext cx="2778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5" name="Line 207"/>
          <p:cNvSpPr>
            <a:spLocks noChangeShapeType="1"/>
          </p:cNvSpPr>
          <p:nvPr/>
        </p:nvSpPr>
        <p:spPr bwMode="auto">
          <a:xfrm>
            <a:off x="249238" y="3430588"/>
            <a:ext cx="87503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6" name="Line 208"/>
          <p:cNvSpPr>
            <a:spLocks noChangeShapeType="1"/>
          </p:cNvSpPr>
          <p:nvPr/>
        </p:nvSpPr>
        <p:spPr bwMode="auto">
          <a:xfrm>
            <a:off x="4972050" y="3430588"/>
            <a:ext cx="0" cy="2886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7" name="Rectangle 209"/>
          <p:cNvSpPr>
            <a:spLocks noChangeArrowheads="1"/>
          </p:cNvSpPr>
          <p:nvPr/>
        </p:nvSpPr>
        <p:spPr bwMode="auto">
          <a:xfrm>
            <a:off x="5141913" y="3475038"/>
            <a:ext cx="33655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ja-JP" altLang="en-US" sz="2000" b="1"/>
              <a:t>‘</a:t>
            </a:r>
            <a:r>
              <a:rPr lang="en-US" sz="2000" b="1"/>
              <a:t>LOS_AWGN</a:t>
            </a:r>
            <a:r>
              <a:rPr lang="ja-JP" altLang="en-US" sz="2000" b="1"/>
              <a:t>’</a:t>
            </a:r>
            <a:endParaRPr lang="en-US" sz="2000" b="1"/>
          </a:p>
          <a:p>
            <a:pPr marL="862013" lvl="1" indent="-341313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r>
              <a:rPr lang="en-US" sz="1800" b="1"/>
              <a:t>Line-of-sight path loss in AWGN channel</a:t>
            </a:r>
          </a:p>
          <a:p>
            <a:pPr marL="862013" lvl="1" indent="-341313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r>
              <a:rPr lang="en-US" sz="1800" b="1"/>
              <a:t>For debugging only</a:t>
            </a:r>
          </a:p>
          <a:p>
            <a:pPr marL="862013" lvl="1" indent="-341313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endParaRPr lang="en-US" sz="18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000" b="1"/>
          </a:p>
        </p:txBody>
      </p:sp>
      <p:sp>
        <p:nvSpPr>
          <p:cNvPr id="54378" name="Text Box 31"/>
          <p:cNvSpPr txBox="1">
            <a:spLocks noChangeArrowheads="1"/>
          </p:cNvSpPr>
          <p:nvPr/>
        </p:nvSpPr>
        <p:spPr bwMode="auto">
          <a:xfrm>
            <a:off x="1706563" y="1689100"/>
            <a:ext cx="2401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Correlated Time-Frequency Channel Samples</a:t>
            </a:r>
            <a:endParaRPr lang="en-US" sz="1200" b="1">
              <a:latin typeface="Symbol" charset="0"/>
            </a:endParaRPr>
          </a:p>
        </p:txBody>
      </p:sp>
      <p:sp>
        <p:nvSpPr>
          <p:cNvPr id="54379" name="Text Box 31"/>
          <p:cNvSpPr txBox="1">
            <a:spLocks noChangeArrowheads="1"/>
          </p:cNvSpPr>
          <p:nvPr/>
        </p:nvSpPr>
        <p:spPr bwMode="auto">
          <a:xfrm>
            <a:off x="5449888" y="1682750"/>
            <a:ext cx="149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Delay-Doppler Channel Taps</a:t>
            </a:r>
            <a:endParaRPr lang="en-US" sz="1200" b="1">
              <a:latin typeface="Symbol" charset="0"/>
            </a:endParaRPr>
          </a:p>
        </p:txBody>
      </p:sp>
      <p:sp>
        <p:nvSpPr>
          <p:cNvPr id="54380" name="Text Box 31"/>
          <p:cNvSpPr txBox="1">
            <a:spLocks noChangeArrowheads="1"/>
          </p:cNvSpPr>
          <p:nvPr/>
        </p:nvSpPr>
        <p:spPr bwMode="auto">
          <a:xfrm>
            <a:off x="3646488" y="5387975"/>
            <a:ext cx="1303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Time-Varying Filters</a:t>
            </a:r>
            <a:endParaRPr lang="en-US" sz="1200" b="1">
              <a:latin typeface="Symbol" charset="0"/>
            </a:endParaRPr>
          </a:p>
        </p:txBody>
      </p:sp>
      <p:sp>
        <p:nvSpPr>
          <p:cNvPr id="54381" name="Freeform 101"/>
          <p:cNvSpPr>
            <a:spLocks/>
          </p:cNvSpPr>
          <p:nvPr/>
        </p:nvSpPr>
        <p:spPr bwMode="auto">
          <a:xfrm>
            <a:off x="5378450" y="5124450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82" name="Freeform 102"/>
          <p:cNvSpPr>
            <a:spLocks/>
          </p:cNvSpPr>
          <p:nvPr/>
        </p:nvSpPr>
        <p:spPr bwMode="auto">
          <a:xfrm>
            <a:off x="5378450" y="5957888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83" name="Line 114"/>
          <p:cNvSpPr>
            <a:spLocks noChangeShapeType="1"/>
          </p:cNvSpPr>
          <p:nvPr/>
        </p:nvSpPr>
        <p:spPr bwMode="auto">
          <a:xfrm flipH="1">
            <a:off x="5076825" y="6213475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4" name="Line 115"/>
          <p:cNvSpPr>
            <a:spLocks noChangeShapeType="1"/>
          </p:cNvSpPr>
          <p:nvPr/>
        </p:nvSpPr>
        <p:spPr bwMode="auto">
          <a:xfrm flipH="1">
            <a:off x="5083175" y="5384800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5" name="Freeform 136"/>
          <p:cNvSpPr>
            <a:spLocks/>
          </p:cNvSpPr>
          <p:nvPr/>
        </p:nvSpPr>
        <p:spPr bwMode="auto">
          <a:xfrm>
            <a:off x="8121650" y="5129213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86" name="Freeform 137"/>
          <p:cNvSpPr>
            <a:spLocks/>
          </p:cNvSpPr>
          <p:nvPr/>
        </p:nvSpPr>
        <p:spPr bwMode="auto">
          <a:xfrm>
            <a:off x="8121650" y="5957888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87" name="Line 142"/>
          <p:cNvSpPr>
            <a:spLocks noChangeShapeType="1"/>
          </p:cNvSpPr>
          <p:nvPr/>
        </p:nvSpPr>
        <p:spPr bwMode="auto">
          <a:xfrm flipH="1">
            <a:off x="8213725" y="6200775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8" name="Line 143"/>
          <p:cNvSpPr>
            <a:spLocks noChangeShapeType="1"/>
          </p:cNvSpPr>
          <p:nvPr/>
        </p:nvSpPr>
        <p:spPr bwMode="auto">
          <a:xfrm flipH="1">
            <a:off x="8220075" y="5376863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9" name="Line 199"/>
          <p:cNvSpPr>
            <a:spLocks noChangeShapeType="1"/>
          </p:cNvSpPr>
          <p:nvPr/>
        </p:nvSpPr>
        <p:spPr bwMode="auto">
          <a:xfrm>
            <a:off x="5889625" y="6111875"/>
            <a:ext cx="19764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0" name="Line 200"/>
          <p:cNvSpPr>
            <a:spLocks noChangeShapeType="1"/>
          </p:cNvSpPr>
          <p:nvPr/>
        </p:nvSpPr>
        <p:spPr bwMode="auto">
          <a:xfrm>
            <a:off x="5732463" y="5130800"/>
            <a:ext cx="2265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1" name="Line 202"/>
          <p:cNvSpPr>
            <a:spLocks noChangeShapeType="1"/>
          </p:cNvSpPr>
          <p:nvPr/>
        </p:nvSpPr>
        <p:spPr bwMode="auto">
          <a:xfrm rot="1140000" flipV="1">
            <a:off x="5657850" y="5519738"/>
            <a:ext cx="2292350" cy="1111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2" name="Line 205"/>
          <p:cNvSpPr>
            <a:spLocks noChangeShapeType="1"/>
          </p:cNvSpPr>
          <p:nvPr/>
        </p:nvSpPr>
        <p:spPr bwMode="auto">
          <a:xfrm rot="-1320000">
            <a:off x="5780088" y="5592763"/>
            <a:ext cx="2384425" cy="77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3" name="Text Box 31"/>
          <p:cNvSpPr txBox="1">
            <a:spLocks noChangeArrowheads="1"/>
          </p:cNvSpPr>
          <p:nvPr/>
        </p:nvSpPr>
        <p:spPr bwMode="auto">
          <a:xfrm>
            <a:off x="7667625" y="5476875"/>
            <a:ext cx="13033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Time-Invariant</a:t>
            </a:r>
            <a:endParaRPr lang="en-US" sz="1200" b="1">
              <a:latin typeface="Symbol" charset="0"/>
            </a:endParaRPr>
          </a:p>
        </p:txBody>
      </p:sp>
      <p:sp>
        <p:nvSpPr>
          <p:cNvPr id="54394" name="Rectangle 161"/>
          <p:cNvSpPr>
            <a:spLocks noChangeArrowheads="1"/>
          </p:cNvSpPr>
          <p:nvPr/>
        </p:nvSpPr>
        <p:spPr bwMode="auto">
          <a:xfrm rot="-9780000">
            <a:off x="6470650" y="5407025"/>
            <a:ext cx="192088" cy="18891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4395" name="Rectangle 162"/>
          <p:cNvSpPr>
            <a:spLocks noChangeArrowheads="1"/>
          </p:cNvSpPr>
          <p:nvPr/>
        </p:nvSpPr>
        <p:spPr bwMode="auto">
          <a:xfrm>
            <a:off x="6719888" y="5038725"/>
            <a:ext cx="192087" cy="18891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4396" name="Rectangle 163"/>
          <p:cNvSpPr>
            <a:spLocks noChangeArrowheads="1"/>
          </p:cNvSpPr>
          <p:nvPr/>
        </p:nvSpPr>
        <p:spPr bwMode="auto">
          <a:xfrm rot="3840000">
            <a:off x="6430169" y="5691982"/>
            <a:ext cx="190500" cy="188912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4397" name="Rectangle 164"/>
          <p:cNvSpPr>
            <a:spLocks noChangeArrowheads="1"/>
          </p:cNvSpPr>
          <p:nvPr/>
        </p:nvSpPr>
        <p:spPr bwMode="auto">
          <a:xfrm>
            <a:off x="6780213" y="6007100"/>
            <a:ext cx="192087" cy="18732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505700" cy="762000"/>
          </a:xfrm>
        </p:spPr>
        <p:txBody>
          <a:bodyPr/>
          <a:lstStyle/>
          <a:p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‘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STFCS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channel model option</a:t>
            </a: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6363" y="1657350"/>
            <a:ext cx="7124700" cy="411480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ja-JP" altLang="en-US" sz="1600">
                <a:latin typeface="Arial" charset="0"/>
                <a:ea typeface="ＭＳ Ｐゴシック" charset="0"/>
                <a:cs typeface="ＭＳ Ｐゴシック" charset="0"/>
              </a:rPr>
              <a:t>‘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STFCS</a:t>
            </a:r>
            <a:r>
              <a:rPr lang="ja-JP" altLang="en-US" sz="1600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 channel model was developed at Lincoln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Correlates signals over space, time, and frequency</a:t>
            </a: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The STFCS channel tensor is four dimensional: </a:t>
            </a: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			R</a:t>
            </a:r>
            <a:r>
              <a:rPr lang="en-US" sz="1600">
                <a:latin typeface="Arial" charset="0"/>
                <a:ea typeface="ＭＳ Ｐゴシック" charset="0"/>
                <a:cs typeface="Arial" charset="0"/>
              </a:rPr>
              <a:t>×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T</a:t>
            </a:r>
            <a:r>
              <a:rPr lang="en-US" sz="1600">
                <a:latin typeface="Arial" charset="0"/>
                <a:ea typeface="ＭＳ Ｐゴシック" charset="0"/>
                <a:cs typeface="Arial" charset="0"/>
              </a:rPr>
              <a:t>×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1600">
                <a:latin typeface="Arial" charset="0"/>
                <a:ea typeface="ＭＳ Ｐゴシック" charset="0"/>
                <a:cs typeface="Arial" charset="0"/>
              </a:rPr>
              <a:t>×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L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US" sz="1400">
                <a:latin typeface="Arial" charset="0"/>
                <a:ea typeface="ＭＳ Ｐゴシック" charset="0"/>
              </a:rPr>
              <a:t>R   receive antennas</a:t>
            </a: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US" sz="1400">
                <a:latin typeface="Arial" charset="0"/>
                <a:ea typeface="ＭＳ Ｐゴシック" charset="0"/>
              </a:rPr>
              <a:t>T   transmit antennas</a:t>
            </a: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US" sz="1400">
                <a:latin typeface="Arial" charset="0"/>
                <a:ea typeface="ＭＳ Ｐゴシック" charset="0"/>
              </a:rPr>
              <a:t>D   Doppler taps</a:t>
            </a: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US" sz="1400">
                <a:latin typeface="Arial" charset="0"/>
                <a:ea typeface="ＭＳ Ｐゴシック" charset="0"/>
              </a:rPr>
              <a:t>L   lag taps</a:t>
            </a:r>
          </a:p>
        </p:txBody>
      </p:sp>
      <p:sp>
        <p:nvSpPr>
          <p:cNvPr id="542724" name="AutoShape 4"/>
          <p:cNvSpPr>
            <a:spLocks noChangeArrowheads="1"/>
          </p:cNvSpPr>
          <p:nvPr/>
        </p:nvSpPr>
        <p:spPr bwMode="auto">
          <a:xfrm>
            <a:off x="3675063" y="1109663"/>
            <a:ext cx="1296987" cy="1089025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Space-Time-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Frequency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Selective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MIMO Channel</a:t>
            </a:r>
          </a:p>
        </p:txBody>
      </p:sp>
      <p:cxnSp>
        <p:nvCxnSpPr>
          <p:cNvPr id="542725" name="AutoShape 5"/>
          <p:cNvCxnSpPr>
            <a:cxnSpLocks noChangeShapeType="1"/>
            <a:endCxn id="542724" idx="1"/>
          </p:cNvCxnSpPr>
          <p:nvPr/>
        </p:nvCxnSpPr>
        <p:spPr bwMode="auto">
          <a:xfrm>
            <a:off x="3222625" y="1654175"/>
            <a:ext cx="438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542726" name="AutoShape 6"/>
          <p:cNvCxnSpPr>
            <a:cxnSpLocks noChangeShapeType="1"/>
            <a:stCxn id="542724" idx="3"/>
          </p:cNvCxnSpPr>
          <p:nvPr/>
        </p:nvCxnSpPr>
        <p:spPr bwMode="auto">
          <a:xfrm flipV="1">
            <a:off x="4986338" y="1644650"/>
            <a:ext cx="430212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1870075" y="1333500"/>
          <a:ext cx="123983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0" name="Equation" r:id="rId4" imgW="495300" imgH="228600" progId="Equation.3">
                  <p:embed/>
                </p:oleObj>
              </mc:Choice>
              <mc:Fallback>
                <p:oleObj name="Equation" r:id="rId4" imgW="4953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075" y="1333500"/>
                        <a:ext cx="1239838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/>
          <p:cNvGraphicFramePr>
            <a:graphicFrameLocks noChangeAspect="1"/>
          </p:cNvGraphicFramePr>
          <p:nvPr/>
        </p:nvGraphicFramePr>
        <p:xfrm>
          <a:off x="5491163" y="1470025"/>
          <a:ext cx="350837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1" name="Equation" r:id="rId6" imgW="139700" imgH="127000" progId="Equation.3">
                  <p:embed/>
                </p:oleObj>
              </mc:Choice>
              <mc:Fallback>
                <p:oleObj name="Equation" r:id="rId6" imgW="139700" imgH="127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1163" y="1470025"/>
                        <a:ext cx="350837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5" name="Freeform 2"/>
          <p:cNvSpPr>
            <a:spLocks/>
          </p:cNvSpPr>
          <p:nvPr/>
        </p:nvSpPr>
        <p:spPr bwMode="auto">
          <a:xfrm>
            <a:off x="3806825" y="2598738"/>
            <a:ext cx="347663" cy="331787"/>
          </a:xfrm>
          <a:custGeom>
            <a:avLst/>
            <a:gdLst>
              <a:gd name="T0" fmla="*/ 0 w 219"/>
              <a:gd name="T1" fmla="*/ 2147483647 h 209"/>
              <a:gd name="T2" fmla="*/ 2147483647 w 219"/>
              <a:gd name="T3" fmla="*/ 0 h 209"/>
              <a:gd name="T4" fmla="*/ 2147483647 w 219"/>
              <a:gd name="T5" fmla="*/ 2147483647 h 209"/>
              <a:gd name="T6" fmla="*/ 2147483647 w 219"/>
              <a:gd name="T7" fmla="*/ 2147483647 h 209"/>
              <a:gd name="T8" fmla="*/ 0 w 219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9"/>
              <a:gd name="T16" fmla="*/ 0 h 209"/>
              <a:gd name="T17" fmla="*/ 219 w 219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9" h="209">
                <a:moveTo>
                  <a:pt x="0" y="9"/>
                </a:moveTo>
                <a:lnTo>
                  <a:pt x="9" y="0"/>
                </a:lnTo>
                <a:lnTo>
                  <a:pt x="219" y="200"/>
                </a:lnTo>
                <a:lnTo>
                  <a:pt x="210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6" name="Oval 3"/>
          <p:cNvSpPr>
            <a:spLocks noChangeArrowheads="1"/>
          </p:cNvSpPr>
          <p:nvPr/>
        </p:nvSpPr>
        <p:spPr bwMode="auto">
          <a:xfrm>
            <a:off x="3603625" y="2376488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7" name="Rectangle 4"/>
          <p:cNvSpPr>
            <a:spLocks noGrp="1" noChangeArrowheads="1"/>
          </p:cNvSpPr>
          <p:nvPr>
            <p:ph type="title"/>
          </p:nvPr>
        </p:nvSpPr>
        <p:spPr>
          <a:xfrm>
            <a:off x="769938" y="0"/>
            <a:ext cx="7734300" cy="762000"/>
          </a:xfrm>
        </p:spPr>
        <p:txBody>
          <a:bodyPr/>
          <a:lstStyle/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SISO Channel with Doppler and Multipath</a:t>
            </a:r>
          </a:p>
        </p:txBody>
      </p:sp>
      <p:sp>
        <p:nvSpPr>
          <p:cNvPr id="58378" name="Freeform 5"/>
          <p:cNvSpPr>
            <a:spLocks/>
          </p:cNvSpPr>
          <p:nvPr/>
        </p:nvSpPr>
        <p:spPr bwMode="auto">
          <a:xfrm>
            <a:off x="7089775" y="3624263"/>
            <a:ext cx="58738" cy="57150"/>
          </a:xfrm>
          <a:custGeom>
            <a:avLst/>
            <a:gdLst>
              <a:gd name="T0" fmla="*/ 0 w 37"/>
              <a:gd name="T1" fmla="*/ 2147483647 h 36"/>
              <a:gd name="T2" fmla="*/ 2147483647 w 37"/>
              <a:gd name="T3" fmla="*/ 0 h 36"/>
              <a:gd name="T4" fmla="*/ 2147483647 w 37"/>
              <a:gd name="T5" fmla="*/ 2147483647 h 36"/>
              <a:gd name="T6" fmla="*/ 2147483647 w 37"/>
              <a:gd name="T7" fmla="*/ 2147483647 h 36"/>
              <a:gd name="T8" fmla="*/ 0 w 37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7"/>
              <a:gd name="T16" fmla="*/ 0 h 36"/>
              <a:gd name="T17" fmla="*/ 37 w 37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" h="36">
                <a:moveTo>
                  <a:pt x="0" y="18"/>
                </a:moveTo>
                <a:lnTo>
                  <a:pt x="19" y="0"/>
                </a:lnTo>
                <a:lnTo>
                  <a:pt x="37" y="18"/>
                </a:lnTo>
                <a:lnTo>
                  <a:pt x="19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9" name="Freeform 6"/>
          <p:cNvSpPr>
            <a:spLocks/>
          </p:cNvSpPr>
          <p:nvPr/>
        </p:nvSpPr>
        <p:spPr bwMode="auto">
          <a:xfrm>
            <a:off x="7250113" y="3624263"/>
            <a:ext cx="57150" cy="57150"/>
          </a:xfrm>
          <a:custGeom>
            <a:avLst/>
            <a:gdLst>
              <a:gd name="T0" fmla="*/ 0 w 36"/>
              <a:gd name="T1" fmla="*/ 2147483647 h 36"/>
              <a:gd name="T2" fmla="*/ 2147483647 w 36"/>
              <a:gd name="T3" fmla="*/ 0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0 w 36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36"/>
              <a:gd name="T17" fmla="*/ 36 w 36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36">
                <a:moveTo>
                  <a:pt x="0" y="18"/>
                </a:moveTo>
                <a:lnTo>
                  <a:pt x="18" y="0"/>
                </a:lnTo>
                <a:lnTo>
                  <a:pt x="36" y="18"/>
                </a:lnTo>
                <a:lnTo>
                  <a:pt x="18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0" name="Freeform 7"/>
          <p:cNvSpPr>
            <a:spLocks/>
          </p:cNvSpPr>
          <p:nvPr/>
        </p:nvSpPr>
        <p:spPr bwMode="auto">
          <a:xfrm>
            <a:off x="7423150" y="3624263"/>
            <a:ext cx="57150" cy="57150"/>
          </a:xfrm>
          <a:custGeom>
            <a:avLst/>
            <a:gdLst>
              <a:gd name="T0" fmla="*/ 0 w 36"/>
              <a:gd name="T1" fmla="*/ 2147483647 h 36"/>
              <a:gd name="T2" fmla="*/ 2147483647 w 36"/>
              <a:gd name="T3" fmla="*/ 0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0 w 36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36"/>
              <a:gd name="T17" fmla="*/ 36 w 36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36">
                <a:moveTo>
                  <a:pt x="0" y="18"/>
                </a:moveTo>
                <a:lnTo>
                  <a:pt x="18" y="0"/>
                </a:lnTo>
                <a:lnTo>
                  <a:pt x="36" y="18"/>
                </a:lnTo>
                <a:lnTo>
                  <a:pt x="18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1" name="Rectangle 8"/>
          <p:cNvSpPr>
            <a:spLocks noChangeArrowheads="1"/>
          </p:cNvSpPr>
          <p:nvPr/>
        </p:nvSpPr>
        <p:spPr bwMode="auto">
          <a:xfrm>
            <a:off x="3271838" y="2584450"/>
            <a:ext cx="231775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2" name="Freeform 9"/>
          <p:cNvSpPr>
            <a:spLocks/>
          </p:cNvSpPr>
          <p:nvPr/>
        </p:nvSpPr>
        <p:spPr bwMode="auto">
          <a:xfrm>
            <a:off x="3460750" y="2527300"/>
            <a:ext cx="144463" cy="144463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3" name="Rectangle 10"/>
          <p:cNvSpPr>
            <a:spLocks noChangeArrowheads="1"/>
          </p:cNvSpPr>
          <p:nvPr/>
        </p:nvSpPr>
        <p:spPr bwMode="auto">
          <a:xfrm>
            <a:off x="3148013" y="2474913"/>
            <a:ext cx="698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384" name="Rectangle 11"/>
          <p:cNvSpPr>
            <a:spLocks noChangeArrowheads="1"/>
          </p:cNvSpPr>
          <p:nvPr/>
        </p:nvSpPr>
        <p:spPr bwMode="auto">
          <a:xfrm>
            <a:off x="2974975" y="2474913"/>
            <a:ext cx="381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58385" name="Rectangle 12"/>
          <p:cNvSpPr>
            <a:spLocks noChangeArrowheads="1"/>
          </p:cNvSpPr>
          <p:nvPr/>
        </p:nvSpPr>
        <p:spPr bwMode="auto">
          <a:xfrm>
            <a:off x="2844800" y="2519363"/>
            <a:ext cx="10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58386" name="Rectangle 13"/>
          <p:cNvSpPr>
            <a:spLocks noChangeArrowheads="1"/>
          </p:cNvSpPr>
          <p:nvPr/>
        </p:nvSpPr>
        <p:spPr bwMode="auto">
          <a:xfrm>
            <a:off x="3090863" y="2562225"/>
            <a:ext cx="44450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rgbClr val="000000"/>
                </a:solidFill>
                <a:latin typeface="Times New Roman" charset="0"/>
              </a:rPr>
              <a:t>0</a:t>
            </a:r>
            <a:endParaRPr lang="en-US"/>
          </a:p>
        </p:txBody>
      </p:sp>
      <p:sp>
        <p:nvSpPr>
          <p:cNvPr id="58387" name="Rectangle 14"/>
          <p:cNvSpPr>
            <a:spLocks noChangeArrowheads="1"/>
          </p:cNvSpPr>
          <p:nvPr/>
        </p:nvSpPr>
        <p:spPr bwMode="auto">
          <a:xfrm>
            <a:off x="3003550" y="2486025"/>
            <a:ext cx="952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58388" name="Freeform 15"/>
          <p:cNvSpPr>
            <a:spLocks/>
          </p:cNvSpPr>
          <p:nvPr/>
        </p:nvSpPr>
        <p:spPr bwMode="auto">
          <a:xfrm>
            <a:off x="5311775" y="2598738"/>
            <a:ext cx="346075" cy="331787"/>
          </a:xfrm>
          <a:custGeom>
            <a:avLst/>
            <a:gdLst>
              <a:gd name="T0" fmla="*/ 0 w 218"/>
              <a:gd name="T1" fmla="*/ 2147483647 h 209"/>
              <a:gd name="T2" fmla="*/ 2147483647 w 218"/>
              <a:gd name="T3" fmla="*/ 0 h 209"/>
              <a:gd name="T4" fmla="*/ 2147483647 w 218"/>
              <a:gd name="T5" fmla="*/ 2147483647 h 209"/>
              <a:gd name="T6" fmla="*/ 2147483647 w 218"/>
              <a:gd name="T7" fmla="*/ 2147483647 h 209"/>
              <a:gd name="T8" fmla="*/ 0 w 218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8"/>
              <a:gd name="T16" fmla="*/ 0 h 209"/>
              <a:gd name="T17" fmla="*/ 218 w 218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8" h="209">
                <a:moveTo>
                  <a:pt x="0" y="9"/>
                </a:moveTo>
                <a:lnTo>
                  <a:pt x="9" y="0"/>
                </a:lnTo>
                <a:lnTo>
                  <a:pt x="218" y="200"/>
                </a:lnTo>
                <a:lnTo>
                  <a:pt x="209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9" name="Freeform 16"/>
          <p:cNvSpPr>
            <a:spLocks/>
          </p:cNvSpPr>
          <p:nvPr/>
        </p:nvSpPr>
        <p:spPr bwMode="auto">
          <a:xfrm>
            <a:off x="5108575" y="2397125"/>
            <a:ext cx="419100" cy="404813"/>
          </a:xfrm>
          <a:custGeom>
            <a:avLst/>
            <a:gdLst>
              <a:gd name="T0" fmla="*/ 0 w 264"/>
              <a:gd name="T1" fmla="*/ 2147483647 h 255"/>
              <a:gd name="T2" fmla="*/ 2147483647 w 264"/>
              <a:gd name="T3" fmla="*/ 2147483647 h 255"/>
              <a:gd name="T4" fmla="*/ 2147483647 w 264"/>
              <a:gd name="T5" fmla="*/ 2147483647 h 255"/>
              <a:gd name="T6" fmla="*/ 2147483647 w 264"/>
              <a:gd name="T7" fmla="*/ 2147483647 h 255"/>
              <a:gd name="T8" fmla="*/ 2147483647 w 264"/>
              <a:gd name="T9" fmla="*/ 0 h 255"/>
              <a:gd name="T10" fmla="*/ 2147483647 w 264"/>
              <a:gd name="T11" fmla="*/ 2147483647 h 255"/>
              <a:gd name="T12" fmla="*/ 2147483647 w 264"/>
              <a:gd name="T13" fmla="*/ 2147483647 h 255"/>
              <a:gd name="T14" fmla="*/ 2147483647 w 264"/>
              <a:gd name="T15" fmla="*/ 2147483647 h 255"/>
              <a:gd name="T16" fmla="*/ 2147483647 w 264"/>
              <a:gd name="T17" fmla="*/ 2147483647 h 255"/>
              <a:gd name="T18" fmla="*/ 2147483647 w 264"/>
              <a:gd name="T19" fmla="*/ 2147483647 h 255"/>
              <a:gd name="T20" fmla="*/ 2147483647 w 264"/>
              <a:gd name="T21" fmla="*/ 2147483647 h 255"/>
              <a:gd name="T22" fmla="*/ 2147483647 w 264"/>
              <a:gd name="T23" fmla="*/ 2147483647 h 255"/>
              <a:gd name="T24" fmla="*/ 2147483647 w 264"/>
              <a:gd name="T25" fmla="*/ 2147483647 h 255"/>
              <a:gd name="T26" fmla="*/ 2147483647 w 264"/>
              <a:gd name="T27" fmla="*/ 2147483647 h 255"/>
              <a:gd name="T28" fmla="*/ 2147483647 w 264"/>
              <a:gd name="T29" fmla="*/ 2147483647 h 255"/>
              <a:gd name="T30" fmla="*/ 2147483647 w 264"/>
              <a:gd name="T31" fmla="*/ 2147483647 h 255"/>
              <a:gd name="T32" fmla="*/ 0 w 264"/>
              <a:gd name="T33" fmla="*/ 2147483647 h 25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64"/>
              <a:gd name="T52" fmla="*/ 0 h 255"/>
              <a:gd name="T53" fmla="*/ 264 w 264"/>
              <a:gd name="T54" fmla="*/ 255 h 25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64" h="255">
                <a:moveTo>
                  <a:pt x="0" y="127"/>
                </a:moveTo>
                <a:lnTo>
                  <a:pt x="9" y="82"/>
                </a:lnTo>
                <a:lnTo>
                  <a:pt x="37" y="36"/>
                </a:lnTo>
                <a:lnTo>
                  <a:pt x="82" y="9"/>
                </a:lnTo>
                <a:lnTo>
                  <a:pt x="128" y="0"/>
                </a:lnTo>
                <a:lnTo>
                  <a:pt x="182" y="9"/>
                </a:lnTo>
                <a:lnTo>
                  <a:pt x="219" y="36"/>
                </a:lnTo>
                <a:lnTo>
                  <a:pt x="246" y="82"/>
                </a:lnTo>
                <a:lnTo>
                  <a:pt x="264" y="127"/>
                </a:lnTo>
                <a:lnTo>
                  <a:pt x="246" y="182"/>
                </a:lnTo>
                <a:lnTo>
                  <a:pt x="219" y="218"/>
                </a:lnTo>
                <a:lnTo>
                  <a:pt x="182" y="245"/>
                </a:lnTo>
                <a:lnTo>
                  <a:pt x="128" y="255"/>
                </a:lnTo>
                <a:lnTo>
                  <a:pt x="82" y="245"/>
                </a:lnTo>
                <a:lnTo>
                  <a:pt x="37" y="218"/>
                </a:lnTo>
                <a:lnTo>
                  <a:pt x="9" y="18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0" name="Rectangle 17"/>
          <p:cNvSpPr>
            <a:spLocks noChangeArrowheads="1"/>
          </p:cNvSpPr>
          <p:nvPr/>
        </p:nvSpPr>
        <p:spPr bwMode="auto">
          <a:xfrm>
            <a:off x="4776788" y="2584450"/>
            <a:ext cx="230187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1" name="Freeform 18"/>
          <p:cNvSpPr>
            <a:spLocks/>
          </p:cNvSpPr>
          <p:nvPr/>
        </p:nvSpPr>
        <p:spPr bwMode="auto">
          <a:xfrm>
            <a:off x="4964113" y="2527300"/>
            <a:ext cx="144462" cy="144463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2" name="Rectangle 19"/>
          <p:cNvSpPr>
            <a:spLocks noChangeArrowheads="1"/>
          </p:cNvSpPr>
          <p:nvPr/>
        </p:nvSpPr>
        <p:spPr bwMode="auto">
          <a:xfrm>
            <a:off x="4638675" y="2503488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393" name="Rectangle 20"/>
          <p:cNvSpPr>
            <a:spLocks noChangeArrowheads="1"/>
          </p:cNvSpPr>
          <p:nvPr/>
        </p:nvSpPr>
        <p:spPr bwMode="auto">
          <a:xfrm>
            <a:off x="4464050" y="2503488"/>
            <a:ext cx="34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58394" name="Rectangle 21"/>
          <p:cNvSpPr>
            <a:spLocks noChangeArrowheads="1"/>
          </p:cNvSpPr>
          <p:nvPr/>
        </p:nvSpPr>
        <p:spPr bwMode="auto">
          <a:xfrm>
            <a:off x="4333875" y="2519363"/>
            <a:ext cx="10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58395" name="Rectangle 22"/>
          <p:cNvSpPr>
            <a:spLocks noChangeArrowheads="1"/>
          </p:cNvSpPr>
          <p:nvPr/>
        </p:nvSpPr>
        <p:spPr bwMode="auto">
          <a:xfrm>
            <a:off x="4594225" y="2562225"/>
            <a:ext cx="44450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rgbClr val="000000"/>
                </a:solidFill>
                <a:latin typeface="Times New Roman" charset="0"/>
              </a:rPr>
              <a:t>1</a:t>
            </a:r>
            <a:endParaRPr lang="en-US"/>
          </a:p>
        </p:txBody>
      </p:sp>
      <p:sp>
        <p:nvSpPr>
          <p:cNvPr id="58396" name="Rectangle 23"/>
          <p:cNvSpPr>
            <a:spLocks noChangeArrowheads="1"/>
          </p:cNvSpPr>
          <p:nvPr/>
        </p:nvSpPr>
        <p:spPr bwMode="auto">
          <a:xfrm>
            <a:off x="4494213" y="2517775"/>
            <a:ext cx="8731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58397" name="Freeform 24"/>
          <p:cNvSpPr>
            <a:spLocks/>
          </p:cNvSpPr>
          <p:nvPr/>
        </p:nvSpPr>
        <p:spPr bwMode="auto">
          <a:xfrm>
            <a:off x="7350125" y="2613025"/>
            <a:ext cx="361950" cy="331788"/>
          </a:xfrm>
          <a:custGeom>
            <a:avLst/>
            <a:gdLst>
              <a:gd name="T0" fmla="*/ 0 w 228"/>
              <a:gd name="T1" fmla="*/ 2147483647 h 209"/>
              <a:gd name="T2" fmla="*/ 2147483647 w 228"/>
              <a:gd name="T3" fmla="*/ 0 h 209"/>
              <a:gd name="T4" fmla="*/ 2147483647 w 228"/>
              <a:gd name="T5" fmla="*/ 2147483647 h 209"/>
              <a:gd name="T6" fmla="*/ 2147483647 w 228"/>
              <a:gd name="T7" fmla="*/ 2147483647 h 209"/>
              <a:gd name="T8" fmla="*/ 0 w 228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8"/>
              <a:gd name="T16" fmla="*/ 0 h 209"/>
              <a:gd name="T17" fmla="*/ 228 w 228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8" h="209">
                <a:moveTo>
                  <a:pt x="0" y="9"/>
                </a:moveTo>
                <a:lnTo>
                  <a:pt x="19" y="0"/>
                </a:lnTo>
                <a:lnTo>
                  <a:pt x="228" y="200"/>
                </a:lnTo>
                <a:lnTo>
                  <a:pt x="210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8" name="Freeform 25"/>
          <p:cNvSpPr>
            <a:spLocks/>
          </p:cNvSpPr>
          <p:nvPr/>
        </p:nvSpPr>
        <p:spPr bwMode="auto">
          <a:xfrm>
            <a:off x="7600950" y="2835275"/>
            <a:ext cx="146050" cy="158750"/>
          </a:xfrm>
          <a:custGeom>
            <a:avLst/>
            <a:gdLst>
              <a:gd name="T0" fmla="*/ 2147483647 w 92"/>
              <a:gd name="T1" fmla="*/ 2147483647 h 100"/>
              <a:gd name="T2" fmla="*/ 0 w 92"/>
              <a:gd name="T3" fmla="*/ 2147483647 h 100"/>
              <a:gd name="T4" fmla="*/ 2147483647 w 92"/>
              <a:gd name="T5" fmla="*/ 2147483647 h 100"/>
              <a:gd name="T6" fmla="*/ 2147483647 w 92"/>
              <a:gd name="T7" fmla="*/ 0 h 100"/>
              <a:gd name="T8" fmla="*/ 2147483647 w 92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"/>
              <a:gd name="T16" fmla="*/ 0 h 100"/>
              <a:gd name="T17" fmla="*/ 92 w 92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" h="100">
                <a:moveTo>
                  <a:pt x="92" y="100"/>
                </a:moveTo>
                <a:lnTo>
                  <a:pt x="0" y="63"/>
                </a:lnTo>
                <a:lnTo>
                  <a:pt x="37" y="36"/>
                </a:lnTo>
                <a:lnTo>
                  <a:pt x="64" y="0"/>
                </a:lnTo>
                <a:lnTo>
                  <a:pt x="92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9" name="Freeform 26"/>
          <p:cNvSpPr>
            <a:spLocks/>
          </p:cNvSpPr>
          <p:nvPr/>
        </p:nvSpPr>
        <p:spPr bwMode="auto">
          <a:xfrm>
            <a:off x="7162800" y="2411413"/>
            <a:ext cx="404813" cy="404812"/>
          </a:xfrm>
          <a:custGeom>
            <a:avLst/>
            <a:gdLst>
              <a:gd name="T0" fmla="*/ 0 w 255"/>
              <a:gd name="T1" fmla="*/ 2147483647 h 255"/>
              <a:gd name="T2" fmla="*/ 2147483647 w 255"/>
              <a:gd name="T3" fmla="*/ 2147483647 h 255"/>
              <a:gd name="T4" fmla="*/ 2147483647 w 255"/>
              <a:gd name="T5" fmla="*/ 2147483647 h 255"/>
              <a:gd name="T6" fmla="*/ 2147483647 w 255"/>
              <a:gd name="T7" fmla="*/ 2147483647 h 255"/>
              <a:gd name="T8" fmla="*/ 2147483647 w 255"/>
              <a:gd name="T9" fmla="*/ 0 h 255"/>
              <a:gd name="T10" fmla="*/ 2147483647 w 255"/>
              <a:gd name="T11" fmla="*/ 2147483647 h 255"/>
              <a:gd name="T12" fmla="*/ 2147483647 w 255"/>
              <a:gd name="T13" fmla="*/ 2147483647 h 255"/>
              <a:gd name="T14" fmla="*/ 2147483647 w 255"/>
              <a:gd name="T15" fmla="*/ 2147483647 h 255"/>
              <a:gd name="T16" fmla="*/ 2147483647 w 255"/>
              <a:gd name="T17" fmla="*/ 2147483647 h 255"/>
              <a:gd name="T18" fmla="*/ 2147483647 w 255"/>
              <a:gd name="T19" fmla="*/ 2147483647 h 255"/>
              <a:gd name="T20" fmla="*/ 2147483647 w 255"/>
              <a:gd name="T21" fmla="*/ 2147483647 h 255"/>
              <a:gd name="T22" fmla="*/ 2147483647 w 255"/>
              <a:gd name="T23" fmla="*/ 2147483647 h 255"/>
              <a:gd name="T24" fmla="*/ 2147483647 w 255"/>
              <a:gd name="T25" fmla="*/ 2147483647 h 255"/>
              <a:gd name="T26" fmla="*/ 2147483647 w 255"/>
              <a:gd name="T27" fmla="*/ 2147483647 h 255"/>
              <a:gd name="T28" fmla="*/ 2147483647 w 255"/>
              <a:gd name="T29" fmla="*/ 2147483647 h 255"/>
              <a:gd name="T30" fmla="*/ 2147483647 w 255"/>
              <a:gd name="T31" fmla="*/ 2147483647 h 255"/>
              <a:gd name="T32" fmla="*/ 0 w 255"/>
              <a:gd name="T33" fmla="*/ 2147483647 h 25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55"/>
              <a:gd name="T52" fmla="*/ 0 h 255"/>
              <a:gd name="T53" fmla="*/ 255 w 255"/>
              <a:gd name="T54" fmla="*/ 255 h 25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55" h="255">
                <a:moveTo>
                  <a:pt x="0" y="127"/>
                </a:moveTo>
                <a:lnTo>
                  <a:pt x="9" y="82"/>
                </a:lnTo>
                <a:lnTo>
                  <a:pt x="36" y="36"/>
                </a:lnTo>
                <a:lnTo>
                  <a:pt x="82" y="9"/>
                </a:lnTo>
                <a:lnTo>
                  <a:pt x="127" y="0"/>
                </a:lnTo>
                <a:lnTo>
                  <a:pt x="182" y="9"/>
                </a:lnTo>
                <a:lnTo>
                  <a:pt x="219" y="36"/>
                </a:lnTo>
                <a:lnTo>
                  <a:pt x="246" y="82"/>
                </a:lnTo>
                <a:lnTo>
                  <a:pt x="255" y="127"/>
                </a:lnTo>
                <a:lnTo>
                  <a:pt x="246" y="182"/>
                </a:lnTo>
                <a:lnTo>
                  <a:pt x="219" y="218"/>
                </a:lnTo>
                <a:lnTo>
                  <a:pt x="182" y="246"/>
                </a:lnTo>
                <a:lnTo>
                  <a:pt x="127" y="255"/>
                </a:lnTo>
                <a:lnTo>
                  <a:pt x="82" y="246"/>
                </a:lnTo>
                <a:lnTo>
                  <a:pt x="36" y="218"/>
                </a:lnTo>
                <a:lnTo>
                  <a:pt x="9" y="18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0" name="Rectangle 27"/>
          <p:cNvSpPr>
            <a:spLocks noChangeArrowheads="1"/>
          </p:cNvSpPr>
          <p:nvPr/>
        </p:nvSpPr>
        <p:spPr bwMode="auto">
          <a:xfrm>
            <a:off x="6815138" y="2598738"/>
            <a:ext cx="231775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1" name="Freeform 28"/>
          <p:cNvSpPr>
            <a:spLocks/>
          </p:cNvSpPr>
          <p:nvPr/>
        </p:nvSpPr>
        <p:spPr bwMode="auto">
          <a:xfrm>
            <a:off x="7018338" y="2541588"/>
            <a:ext cx="144462" cy="144462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2" name="Rectangle 29"/>
          <p:cNvSpPr>
            <a:spLocks noChangeArrowheads="1"/>
          </p:cNvSpPr>
          <p:nvPr/>
        </p:nvSpPr>
        <p:spPr bwMode="auto">
          <a:xfrm>
            <a:off x="6724650" y="2503488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403" name="Rectangle 30"/>
          <p:cNvSpPr>
            <a:spLocks noChangeArrowheads="1"/>
          </p:cNvSpPr>
          <p:nvPr/>
        </p:nvSpPr>
        <p:spPr bwMode="auto">
          <a:xfrm>
            <a:off x="6461125" y="2503488"/>
            <a:ext cx="34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58404" name="Rectangle 31"/>
          <p:cNvSpPr>
            <a:spLocks noChangeArrowheads="1"/>
          </p:cNvSpPr>
          <p:nvPr/>
        </p:nvSpPr>
        <p:spPr bwMode="auto">
          <a:xfrm>
            <a:off x="6591300" y="2562225"/>
            <a:ext cx="138113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 i="1">
                <a:solidFill>
                  <a:srgbClr val="000000"/>
                </a:solidFill>
                <a:latin typeface="Times New Roman" charset="0"/>
              </a:rPr>
              <a:t>D-1</a:t>
            </a:r>
            <a:endParaRPr lang="en-US"/>
          </a:p>
        </p:txBody>
      </p:sp>
      <p:sp>
        <p:nvSpPr>
          <p:cNvPr id="58405" name="Rectangle 32"/>
          <p:cNvSpPr>
            <a:spLocks noChangeArrowheads="1"/>
          </p:cNvSpPr>
          <p:nvPr/>
        </p:nvSpPr>
        <p:spPr bwMode="auto">
          <a:xfrm>
            <a:off x="6330950" y="2533650"/>
            <a:ext cx="904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58406" name="Rectangle 33"/>
          <p:cNvSpPr>
            <a:spLocks noChangeArrowheads="1"/>
          </p:cNvSpPr>
          <p:nvPr/>
        </p:nvSpPr>
        <p:spPr bwMode="auto">
          <a:xfrm>
            <a:off x="6503988" y="2517775"/>
            <a:ext cx="8731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58407" name="Freeform 34"/>
          <p:cNvSpPr>
            <a:spLocks/>
          </p:cNvSpPr>
          <p:nvPr/>
        </p:nvSpPr>
        <p:spPr bwMode="auto">
          <a:xfrm>
            <a:off x="3402013" y="1776413"/>
            <a:ext cx="1100137" cy="419100"/>
          </a:xfrm>
          <a:custGeom>
            <a:avLst/>
            <a:gdLst>
              <a:gd name="T0" fmla="*/ 2147483647 w 693"/>
              <a:gd name="T1" fmla="*/ 0 h 264"/>
              <a:gd name="T2" fmla="*/ 2147483647 w 693"/>
              <a:gd name="T3" fmla="*/ 2147483647 h 264"/>
              <a:gd name="T4" fmla="*/ 0 w 693"/>
              <a:gd name="T5" fmla="*/ 2147483647 h 264"/>
              <a:gd name="T6" fmla="*/ 0 w 693"/>
              <a:gd name="T7" fmla="*/ 2147483647 h 264"/>
              <a:gd name="T8" fmla="*/ 2147483647 w 693"/>
              <a:gd name="T9" fmla="*/ 0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3"/>
              <a:gd name="T16" fmla="*/ 0 h 264"/>
              <a:gd name="T17" fmla="*/ 693 w 693"/>
              <a:gd name="T18" fmla="*/ 264 h 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3" h="264">
                <a:moveTo>
                  <a:pt x="683" y="0"/>
                </a:moveTo>
                <a:lnTo>
                  <a:pt x="693" y="18"/>
                </a:lnTo>
                <a:lnTo>
                  <a:pt x="0" y="264"/>
                </a:lnTo>
                <a:lnTo>
                  <a:pt x="0" y="246"/>
                </a:lnTo>
                <a:lnTo>
                  <a:pt x="6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8" name="Freeform 35"/>
          <p:cNvSpPr>
            <a:spLocks/>
          </p:cNvSpPr>
          <p:nvPr/>
        </p:nvSpPr>
        <p:spPr bwMode="auto">
          <a:xfrm>
            <a:off x="4486275" y="1776413"/>
            <a:ext cx="2473325" cy="433387"/>
          </a:xfrm>
          <a:custGeom>
            <a:avLst/>
            <a:gdLst>
              <a:gd name="T0" fmla="*/ 2147483647 w 1558"/>
              <a:gd name="T1" fmla="*/ 2147483647 h 273"/>
              <a:gd name="T2" fmla="*/ 2147483647 w 1558"/>
              <a:gd name="T3" fmla="*/ 2147483647 h 273"/>
              <a:gd name="T4" fmla="*/ 0 w 1558"/>
              <a:gd name="T5" fmla="*/ 2147483647 h 273"/>
              <a:gd name="T6" fmla="*/ 2147483647 w 1558"/>
              <a:gd name="T7" fmla="*/ 0 h 273"/>
              <a:gd name="T8" fmla="*/ 2147483647 w 1558"/>
              <a:gd name="T9" fmla="*/ 2147483647 h 2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58"/>
              <a:gd name="T16" fmla="*/ 0 h 273"/>
              <a:gd name="T17" fmla="*/ 1558 w 1558"/>
              <a:gd name="T18" fmla="*/ 273 h 2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58" h="273">
                <a:moveTo>
                  <a:pt x="1558" y="255"/>
                </a:moveTo>
                <a:lnTo>
                  <a:pt x="1549" y="273"/>
                </a:lnTo>
                <a:lnTo>
                  <a:pt x="0" y="18"/>
                </a:lnTo>
                <a:lnTo>
                  <a:pt x="10" y="0"/>
                </a:lnTo>
                <a:lnTo>
                  <a:pt x="1558" y="2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9" name="Freeform 36"/>
          <p:cNvSpPr>
            <a:spLocks/>
          </p:cNvSpPr>
          <p:nvPr/>
        </p:nvSpPr>
        <p:spPr bwMode="auto">
          <a:xfrm>
            <a:off x="7075488" y="4475163"/>
            <a:ext cx="420687" cy="403225"/>
          </a:xfrm>
          <a:custGeom>
            <a:avLst/>
            <a:gdLst>
              <a:gd name="T0" fmla="*/ 0 w 265"/>
              <a:gd name="T1" fmla="*/ 2147483647 h 254"/>
              <a:gd name="T2" fmla="*/ 2147483647 w 265"/>
              <a:gd name="T3" fmla="*/ 2147483647 h 254"/>
              <a:gd name="T4" fmla="*/ 2147483647 w 265"/>
              <a:gd name="T5" fmla="*/ 2147483647 h 254"/>
              <a:gd name="T6" fmla="*/ 2147483647 w 265"/>
              <a:gd name="T7" fmla="*/ 2147483647 h 254"/>
              <a:gd name="T8" fmla="*/ 2147483647 w 265"/>
              <a:gd name="T9" fmla="*/ 0 h 254"/>
              <a:gd name="T10" fmla="*/ 2147483647 w 265"/>
              <a:gd name="T11" fmla="*/ 2147483647 h 254"/>
              <a:gd name="T12" fmla="*/ 2147483647 w 265"/>
              <a:gd name="T13" fmla="*/ 2147483647 h 254"/>
              <a:gd name="T14" fmla="*/ 2147483647 w 265"/>
              <a:gd name="T15" fmla="*/ 2147483647 h 254"/>
              <a:gd name="T16" fmla="*/ 2147483647 w 265"/>
              <a:gd name="T17" fmla="*/ 2147483647 h 254"/>
              <a:gd name="T18" fmla="*/ 2147483647 w 265"/>
              <a:gd name="T19" fmla="*/ 2147483647 h 254"/>
              <a:gd name="T20" fmla="*/ 2147483647 w 265"/>
              <a:gd name="T21" fmla="*/ 2147483647 h 254"/>
              <a:gd name="T22" fmla="*/ 2147483647 w 265"/>
              <a:gd name="T23" fmla="*/ 2147483647 h 254"/>
              <a:gd name="T24" fmla="*/ 2147483647 w 265"/>
              <a:gd name="T25" fmla="*/ 2147483647 h 254"/>
              <a:gd name="T26" fmla="*/ 2147483647 w 265"/>
              <a:gd name="T27" fmla="*/ 2147483647 h 254"/>
              <a:gd name="T28" fmla="*/ 2147483647 w 265"/>
              <a:gd name="T29" fmla="*/ 2147483647 h 254"/>
              <a:gd name="T30" fmla="*/ 2147483647 w 265"/>
              <a:gd name="T31" fmla="*/ 2147483647 h 254"/>
              <a:gd name="T32" fmla="*/ 0 w 265"/>
              <a:gd name="T33" fmla="*/ 2147483647 h 25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65"/>
              <a:gd name="T52" fmla="*/ 0 h 254"/>
              <a:gd name="T53" fmla="*/ 265 w 265"/>
              <a:gd name="T54" fmla="*/ 254 h 254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65" h="254">
                <a:moveTo>
                  <a:pt x="0" y="127"/>
                </a:moveTo>
                <a:lnTo>
                  <a:pt x="9" y="72"/>
                </a:lnTo>
                <a:lnTo>
                  <a:pt x="46" y="36"/>
                </a:lnTo>
                <a:lnTo>
                  <a:pt x="82" y="9"/>
                </a:lnTo>
                <a:lnTo>
                  <a:pt x="137" y="0"/>
                </a:lnTo>
                <a:lnTo>
                  <a:pt x="183" y="9"/>
                </a:lnTo>
                <a:lnTo>
                  <a:pt x="228" y="36"/>
                </a:lnTo>
                <a:lnTo>
                  <a:pt x="255" y="72"/>
                </a:lnTo>
                <a:lnTo>
                  <a:pt x="265" y="127"/>
                </a:lnTo>
                <a:lnTo>
                  <a:pt x="255" y="172"/>
                </a:lnTo>
                <a:lnTo>
                  <a:pt x="228" y="218"/>
                </a:lnTo>
                <a:lnTo>
                  <a:pt x="183" y="245"/>
                </a:lnTo>
                <a:lnTo>
                  <a:pt x="137" y="254"/>
                </a:lnTo>
                <a:lnTo>
                  <a:pt x="82" y="245"/>
                </a:lnTo>
                <a:lnTo>
                  <a:pt x="46" y="218"/>
                </a:lnTo>
                <a:lnTo>
                  <a:pt x="9" y="17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0" name="Freeform 37"/>
          <p:cNvSpPr>
            <a:spLocks/>
          </p:cNvSpPr>
          <p:nvPr/>
        </p:nvSpPr>
        <p:spPr bwMode="auto">
          <a:xfrm>
            <a:off x="3387725" y="2181225"/>
            <a:ext cx="217488" cy="201613"/>
          </a:xfrm>
          <a:custGeom>
            <a:avLst/>
            <a:gdLst>
              <a:gd name="T0" fmla="*/ 0 w 137"/>
              <a:gd name="T1" fmla="*/ 2147483647 h 127"/>
              <a:gd name="T2" fmla="*/ 2147483647 w 137"/>
              <a:gd name="T3" fmla="*/ 0 h 127"/>
              <a:gd name="T4" fmla="*/ 2147483647 w 137"/>
              <a:gd name="T5" fmla="*/ 2147483647 h 127"/>
              <a:gd name="T6" fmla="*/ 2147483647 w 137"/>
              <a:gd name="T7" fmla="*/ 2147483647 h 127"/>
              <a:gd name="T8" fmla="*/ 0 w 137"/>
              <a:gd name="T9" fmla="*/ 2147483647 h 1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"/>
              <a:gd name="T16" fmla="*/ 0 h 127"/>
              <a:gd name="T17" fmla="*/ 137 w 137"/>
              <a:gd name="T18" fmla="*/ 127 h 1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" h="127">
                <a:moveTo>
                  <a:pt x="0" y="9"/>
                </a:moveTo>
                <a:lnTo>
                  <a:pt x="18" y="0"/>
                </a:lnTo>
                <a:lnTo>
                  <a:pt x="137" y="118"/>
                </a:lnTo>
                <a:lnTo>
                  <a:pt x="128" y="127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1" name="Freeform 38"/>
          <p:cNvSpPr>
            <a:spLocks/>
          </p:cNvSpPr>
          <p:nvPr/>
        </p:nvSpPr>
        <p:spPr bwMode="auto">
          <a:xfrm>
            <a:off x="3517900" y="2295525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4"/>
                </a:lnTo>
                <a:lnTo>
                  <a:pt x="37" y="46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2" name="Freeform 39"/>
          <p:cNvSpPr>
            <a:spLocks/>
          </p:cNvSpPr>
          <p:nvPr/>
        </p:nvSpPr>
        <p:spPr bwMode="auto">
          <a:xfrm>
            <a:off x="4486275" y="1776413"/>
            <a:ext cx="622300" cy="606425"/>
          </a:xfrm>
          <a:custGeom>
            <a:avLst/>
            <a:gdLst>
              <a:gd name="T0" fmla="*/ 0 w 392"/>
              <a:gd name="T1" fmla="*/ 2147483647 h 382"/>
              <a:gd name="T2" fmla="*/ 2147483647 w 392"/>
              <a:gd name="T3" fmla="*/ 0 h 382"/>
              <a:gd name="T4" fmla="*/ 2147483647 w 392"/>
              <a:gd name="T5" fmla="*/ 2147483647 h 382"/>
              <a:gd name="T6" fmla="*/ 2147483647 w 392"/>
              <a:gd name="T7" fmla="*/ 2147483647 h 382"/>
              <a:gd name="T8" fmla="*/ 0 w 392"/>
              <a:gd name="T9" fmla="*/ 2147483647 h 3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382"/>
              <a:gd name="T17" fmla="*/ 392 w 392"/>
              <a:gd name="T18" fmla="*/ 382 h 3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382">
                <a:moveTo>
                  <a:pt x="0" y="9"/>
                </a:moveTo>
                <a:lnTo>
                  <a:pt x="10" y="0"/>
                </a:lnTo>
                <a:lnTo>
                  <a:pt x="392" y="373"/>
                </a:lnTo>
                <a:lnTo>
                  <a:pt x="383" y="38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3" name="Freeform 40"/>
          <p:cNvSpPr>
            <a:spLocks/>
          </p:cNvSpPr>
          <p:nvPr/>
        </p:nvSpPr>
        <p:spPr bwMode="auto">
          <a:xfrm>
            <a:off x="5022850" y="2295525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4"/>
                </a:lnTo>
                <a:lnTo>
                  <a:pt x="45" y="46"/>
                </a:lnTo>
                <a:lnTo>
                  <a:pt x="63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4" name="Freeform 41"/>
          <p:cNvSpPr>
            <a:spLocks/>
          </p:cNvSpPr>
          <p:nvPr/>
        </p:nvSpPr>
        <p:spPr bwMode="auto">
          <a:xfrm>
            <a:off x="6945313" y="2195513"/>
            <a:ext cx="203200" cy="201612"/>
          </a:xfrm>
          <a:custGeom>
            <a:avLst/>
            <a:gdLst>
              <a:gd name="T0" fmla="*/ 0 w 128"/>
              <a:gd name="T1" fmla="*/ 2147483647 h 127"/>
              <a:gd name="T2" fmla="*/ 2147483647 w 128"/>
              <a:gd name="T3" fmla="*/ 0 h 127"/>
              <a:gd name="T4" fmla="*/ 2147483647 w 128"/>
              <a:gd name="T5" fmla="*/ 2147483647 h 127"/>
              <a:gd name="T6" fmla="*/ 2147483647 w 128"/>
              <a:gd name="T7" fmla="*/ 2147483647 h 127"/>
              <a:gd name="T8" fmla="*/ 0 w 128"/>
              <a:gd name="T9" fmla="*/ 2147483647 h 1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8"/>
              <a:gd name="T16" fmla="*/ 0 h 127"/>
              <a:gd name="T17" fmla="*/ 128 w 128"/>
              <a:gd name="T18" fmla="*/ 127 h 1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8" h="127">
                <a:moveTo>
                  <a:pt x="0" y="9"/>
                </a:moveTo>
                <a:lnTo>
                  <a:pt x="9" y="0"/>
                </a:lnTo>
                <a:lnTo>
                  <a:pt x="128" y="118"/>
                </a:lnTo>
                <a:lnTo>
                  <a:pt x="119" y="127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5" name="Freeform 42"/>
          <p:cNvSpPr>
            <a:spLocks/>
          </p:cNvSpPr>
          <p:nvPr/>
        </p:nvSpPr>
        <p:spPr bwMode="auto">
          <a:xfrm>
            <a:off x="7075488" y="2309813"/>
            <a:ext cx="144462" cy="158750"/>
          </a:xfrm>
          <a:custGeom>
            <a:avLst/>
            <a:gdLst>
              <a:gd name="T0" fmla="*/ 2147483647 w 91"/>
              <a:gd name="T1" fmla="*/ 2147483647 h 100"/>
              <a:gd name="T2" fmla="*/ 0 w 91"/>
              <a:gd name="T3" fmla="*/ 2147483647 h 100"/>
              <a:gd name="T4" fmla="*/ 2147483647 w 91"/>
              <a:gd name="T5" fmla="*/ 2147483647 h 100"/>
              <a:gd name="T6" fmla="*/ 2147483647 w 91"/>
              <a:gd name="T7" fmla="*/ 0 h 100"/>
              <a:gd name="T8" fmla="*/ 2147483647 w 91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100"/>
              <a:gd name="T17" fmla="*/ 91 w 91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100">
                <a:moveTo>
                  <a:pt x="91" y="100"/>
                </a:moveTo>
                <a:lnTo>
                  <a:pt x="0" y="64"/>
                </a:lnTo>
                <a:lnTo>
                  <a:pt x="37" y="46"/>
                </a:lnTo>
                <a:lnTo>
                  <a:pt x="64" y="0"/>
                </a:lnTo>
                <a:lnTo>
                  <a:pt x="91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6" name="Freeform 43"/>
          <p:cNvSpPr>
            <a:spLocks/>
          </p:cNvSpPr>
          <p:nvPr/>
        </p:nvSpPr>
        <p:spPr bwMode="auto">
          <a:xfrm>
            <a:off x="7400925" y="4851400"/>
            <a:ext cx="217488" cy="273050"/>
          </a:xfrm>
          <a:custGeom>
            <a:avLst/>
            <a:gdLst>
              <a:gd name="T0" fmla="*/ 0 w 137"/>
              <a:gd name="T1" fmla="*/ 2147483647 h 172"/>
              <a:gd name="T2" fmla="*/ 2147483647 w 137"/>
              <a:gd name="T3" fmla="*/ 0 h 172"/>
              <a:gd name="T4" fmla="*/ 2147483647 w 137"/>
              <a:gd name="T5" fmla="*/ 2147483647 h 172"/>
              <a:gd name="T6" fmla="*/ 2147483647 w 137"/>
              <a:gd name="T7" fmla="*/ 2147483647 h 172"/>
              <a:gd name="T8" fmla="*/ 0 w 137"/>
              <a:gd name="T9" fmla="*/ 2147483647 h 1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"/>
              <a:gd name="T16" fmla="*/ 0 h 172"/>
              <a:gd name="T17" fmla="*/ 137 w 137"/>
              <a:gd name="T18" fmla="*/ 172 h 1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" h="172">
                <a:moveTo>
                  <a:pt x="0" y="9"/>
                </a:moveTo>
                <a:lnTo>
                  <a:pt x="9" y="0"/>
                </a:lnTo>
                <a:lnTo>
                  <a:pt x="137" y="163"/>
                </a:lnTo>
                <a:lnTo>
                  <a:pt x="118" y="17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7" name="Freeform 44"/>
          <p:cNvSpPr>
            <a:spLocks/>
          </p:cNvSpPr>
          <p:nvPr/>
        </p:nvSpPr>
        <p:spPr bwMode="auto">
          <a:xfrm>
            <a:off x="7531100" y="5038725"/>
            <a:ext cx="144463" cy="158750"/>
          </a:xfrm>
          <a:custGeom>
            <a:avLst/>
            <a:gdLst>
              <a:gd name="T0" fmla="*/ 2147483647 w 91"/>
              <a:gd name="T1" fmla="*/ 2147483647 h 100"/>
              <a:gd name="T2" fmla="*/ 0 w 91"/>
              <a:gd name="T3" fmla="*/ 2147483647 h 100"/>
              <a:gd name="T4" fmla="*/ 2147483647 w 91"/>
              <a:gd name="T5" fmla="*/ 2147483647 h 100"/>
              <a:gd name="T6" fmla="*/ 2147483647 w 91"/>
              <a:gd name="T7" fmla="*/ 0 h 100"/>
              <a:gd name="T8" fmla="*/ 2147483647 w 91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100"/>
              <a:gd name="T17" fmla="*/ 91 w 91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100">
                <a:moveTo>
                  <a:pt x="91" y="100"/>
                </a:moveTo>
                <a:lnTo>
                  <a:pt x="0" y="54"/>
                </a:lnTo>
                <a:lnTo>
                  <a:pt x="36" y="36"/>
                </a:lnTo>
                <a:lnTo>
                  <a:pt x="73" y="0"/>
                </a:lnTo>
                <a:lnTo>
                  <a:pt x="91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8" name="Rectangle 45"/>
          <p:cNvSpPr>
            <a:spLocks noChangeArrowheads="1"/>
          </p:cNvSpPr>
          <p:nvPr/>
        </p:nvSpPr>
        <p:spPr bwMode="auto">
          <a:xfrm>
            <a:off x="5159375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T</a:t>
            </a:r>
            <a:endParaRPr lang="en-US" b="1"/>
          </a:p>
        </p:txBody>
      </p:sp>
      <p:sp>
        <p:nvSpPr>
          <p:cNvPr id="58419" name="Rectangle 46"/>
          <p:cNvSpPr>
            <a:spLocks noChangeArrowheads="1"/>
          </p:cNvSpPr>
          <p:nvPr/>
        </p:nvSpPr>
        <p:spPr bwMode="auto">
          <a:xfrm>
            <a:off x="5259388" y="1119188"/>
            <a:ext cx="63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r</a:t>
            </a:r>
            <a:endParaRPr lang="en-US" b="1"/>
          </a:p>
        </p:txBody>
      </p:sp>
      <p:sp>
        <p:nvSpPr>
          <p:cNvPr id="58420" name="Rectangle 47"/>
          <p:cNvSpPr>
            <a:spLocks noChangeArrowheads="1"/>
          </p:cNvSpPr>
          <p:nvPr/>
        </p:nvSpPr>
        <p:spPr bwMode="auto">
          <a:xfrm>
            <a:off x="5318125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a</a:t>
            </a:r>
            <a:endParaRPr lang="en-US" b="1"/>
          </a:p>
        </p:txBody>
      </p:sp>
      <p:sp>
        <p:nvSpPr>
          <p:cNvPr id="58421" name="Rectangle 48"/>
          <p:cNvSpPr>
            <a:spLocks noChangeArrowheads="1"/>
          </p:cNvSpPr>
          <p:nvPr/>
        </p:nvSpPr>
        <p:spPr bwMode="auto">
          <a:xfrm>
            <a:off x="5403850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n</a:t>
            </a:r>
            <a:endParaRPr lang="en-US" b="1"/>
          </a:p>
        </p:txBody>
      </p:sp>
      <p:sp>
        <p:nvSpPr>
          <p:cNvPr id="58422" name="Rectangle 49"/>
          <p:cNvSpPr>
            <a:spLocks noChangeArrowheads="1"/>
          </p:cNvSpPr>
          <p:nvPr/>
        </p:nvSpPr>
        <p:spPr bwMode="auto">
          <a:xfrm>
            <a:off x="5491163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58423" name="Rectangle 50"/>
          <p:cNvSpPr>
            <a:spLocks noChangeArrowheads="1"/>
          </p:cNvSpPr>
          <p:nvPr/>
        </p:nvSpPr>
        <p:spPr bwMode="auto">
          <a:xfrm>
            <a:off x="5564188" y="1119188"/>
            <a:ext cx="1460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m</a:t>
            </a:r>
            <a:endParaRPr lang="en-US" b="1"/>
          </a:p>
        </p:txBody>
      </p:sp>
      <p:sp>
        <p:nvSpPr>
          <p:cNvPr id="58424" name="Rectangle 51"/>
          <p:cNvSpPr>
            <a:spLocks noChangeArrowheads="1"/>
          </p:cNvSpPr>
          <p:nvPr/>
        </p:nvSpPr>
        <p:spPr bwMode="auto">
          <a:xfrm>
            <a:off x="5694363" y="1119188"/>
            <a:ext cx="460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i</a:t>
            </a:r>
            <a:endParaRPr lang="en-US" b="1"/>
          </a:p>
        </p:txBody>
      </p:sp>
      <p:sp>
        <p:nvSpPr>
          <p:cNvPr id="58425" name="Rectangle 52"/>
          <p:cNvSpPr>
            <a:spLocks noChangeArrowheads="1"/>
          </p:cNvSpPr>
          <p:nvPr/>
        </p:nvSpPr>
        <p:spPr bwMode="auto">
          <a:xfrm>
            <a:off x="5722938" y="1119188"/>
            <a:ext cx="5556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t</a:t>
            </a:r>
            <a:endParaRPr lang="en-US" b="1"/>
          </a:p>
        </p:txBody>
      </p:sp>
      <p:sp>
        <p:nvSpPr>
          <p:cNvPr id="58426" name="Rectangle 53"/>
          <p:cNvSpPr>
            <a:spLocks noChangeArrowheads="1"/>
          </p:cNvSpPr>
          <p:nvPr/>
        </p:nvSpPr>
        <p:spPr bwMode="auto">
          <a:xfrm>
            <a:off x="5765800" y="1119188"/>
            <a:ext cx="460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 </a:t>
            </a:r>
            <a:endParaRPr lang="en-US" b="1"/>
          </a:p>
        </p:txBody>
      </p:sp>
      <p:sp>
        <p:nvSpPr>
          <p:cNvPr id="58427" name="Rectangle 54"/>
          <p:cNvSpPr>
            <a:spLocks noChangeArrowheads="1"/>
          </p:cNvSpPr>
          <p:nvPr/>
        </p:nvSpPr>
        <p:spPr bwMode="auto">
          <a:xfrm>
            <a:off x="5810250" y="1119188"/>
            <a:ext cx="1095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58428" name="Rectangle 55"/>
          <p:cNvSpPr>
            <a:spLocks noChangeArrowheads="1"/>
          </p:cNvSpPr>
          <p:nvPr/>
        </p:nvSpPr>
        <p:spPr bwMode="auto">
          <a:xfrm>
            <a:off x="5910263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a</a:t>
            </a:r>
            <a:endParaRPr lang="en-US" b="1"/>
          </a:p>
        </p:txBody>
      </p:sp>
      <p:sp>
        <p:nvSpPr>
          <p:cNvPr id="58429" name="Rectangle 56"/>
          <p:cNvSpPr>
            <a:spLocks noChangeArrowheads="1"/>
          </p:cNvSpPr>
          <p:nvPr/>
        </p:nvSpPr>
        <p:spPr bwMode="auto">
          <a:xfrm>
            <a:off x="5997575" y="1119188"/>
            <a:ext cx="1460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m</a:t>
            </a:r>
            <a:endParaRPr lang="en-US" b="1"/>
          </a:p>
        </p:txBody>
      </p:sp>
      <p:sp>
        <p:nvSpPr>
          <p:cNvPr id="58430" name="Rectangle 57"/>
          <p:cNvSpPr>
            <a:spLocks noChangeArrowheads="1"/>
          </p:cNvSpPr>
          <p:nvPr/>
        </p:nvSpPr>
        <p:spPr bwMode="auto">
          <a:xfrm>
            <a:off x="6127750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p</a:t>
            </a:r>
            <a:endParaRPr lang="en-US" b="1"/>
          </a:p>
        </p:txBody>
      </p:sp>
      <p:sp>
        <p:nvSpPr>
          <p:cNvPr id="58431" name="Rectangle 58"/>
          <p:cNvSpPr>
            <a:spLocks noChangeArrowheads="1"/>
          </p:cNvSpPr>
          <p:nvPr/>
        </p:nvSpPr>
        <p:spPr bwMode="auto">
          <a:xfrm>
            <a:off x="6215063" y="1119188"/>
            <a:ext cx="460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l</a:t>
            </a:r>
            <a:endParaRPr lang="en-US" b="1"/>
          </a:p>
        </p:txBody>
      </p:sp>
      <p:sp>
        <p:nvSpPr>
          <p:cNvPr id="58432" name="Rectangle 59"/>
          <p:cNvSpPr>
            <a:spLocks noChangeArrowheads="1"/>
          </p:cNvSpPr>
          <p:nvPr/>
        </p:nvSpPr>
        <p:spPr bwMode="auto">
          <a:xfrm>
            <a:off x="6243638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e</a:t>
            </a:r>
            <a:endParaRPr lang="en-US" b="1"/>
          </a:p>
        </p:txBody>
      </p:sp>
      <p:sp>
        <p:nvSpPr>
          <p:cNvPr id="58433" name="Rectangle 60"/>
          <p:cNvSpPr>
            <a:spLocks noChangeArrowheads="1"/>
          </p:cNvSpPr>
          <p:nvPr/>
        </p:nvSpPr>
        <p:spPr bwMode="auto">
          <a:xfrm>
            <a:off x="6330950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58434" name="Rectangle 61"/>
          <p:cNvSpPr>
            <a:spLocks noChangeArrowheads="1"/>
          </p:cNvSpPr>
          <p:nvPr/>
        </p:nvSpPr>
        <p:spPr bwMode="auto">
          <a:xfrm>
            <a:off x="6099175" y="5534025"/>
            <a:ext cx="1190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R</a:t>
            </a:r>
            <a:endParaRPr lang="en-US"/>
          </a:p>
        </p:txBody>
      </p:sp>
      <p:sp>
        <p:nvSpPr>
          <p:cNvPr id="58435" name="Rectangle 62"/>
          <p:cNvSpPr>
            <a:spLocks noChangeArrowheads="1"/>
          </p:cNvSpPr>
          <p:nvPr/>
        </p:nvSpPr>
        <p:spPr bwMode="auto">
          <a:xfrm>
            <a:off x="621506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58436" name="Rectangle 63"/>
          <p:cNvSpPr>
            <a:spLocks noChangeArrowheads="1"/>
          </p:cNvSpPr>
          <p:nvPr/>
        </p:nvSpPr>
        <p:spPr bwMode="auto">
          <a:xfrm>
            <a:off x="6300788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c</a:t>
            </a:r>
            <a:endParaRPr lang="en-US"/>
          </a:p>
        </p:txBody>
      </p:sp>
      <p:sp>
        <p:nvSpPr>
          <p:cNvPr id="58437" name="Rectangle 64"/>
          <p:cNvSpPr>
            <a:spLocks noChangeArrowheads="1"/>
          </p:cNvSpPr>
          <p:nvPr/>
        </p:nvSpPr>
        <p:spPr bwMode="auto">
          <a:xfrm>
            <a:off x="637381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58438" name="Rectangle 65"/>
          <p:cNvSpPr>
            <a:spLocks noChangeArrowheads="1"/>
          </p:cNvSpPr>
          <p:nvPr/>
        </p:nvSpPr>
        <p:spPr bwMode="auto">
          <a:xfrm>
            <a:off x="6461125" y="5534025"/>
            <a:ext cx="365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i</a:t>
            </a:r>
            <a:endParaRPr lang="en-US"/>
          </a:p>
        </p:txBody>
      </p:sp>
      <p:sp>
        <p:nvSpPr>
          <p:cNvPr id="58439" name="Rectangle 66"/>
          <p:cNvSpPr>
            <a:spLocks noChangeArrowheads="1"/>
          </p:cNvSpPr>
          <p:nvPr/>
        </p:nvSpPr>
        <p:spPr bwMode="auto">
          <a:xfrm>
            <a:off x="6489700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v</a:t>
            </a:r>
            <a:endParaRPr lang="en-US"/>
          </a:p>
        </p:txBody>
      </p:sp>
      <p:sp>
        <p:nvSpPr>
          <p:cNvPr id="58440" name="Rectangle 67"/>
          <p:cNvSpPr>
            <a:spLocks noChangeArrowheads="1"/>
          </p:cNvSpPr>
          <p:nvPr/>
        </p:nvSpPr>
        <p:spPr bwMode="auto">
          <a:xfrm>
            <a:off x="6561138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58441" name="Rectangle 68"/>
          <p:cNvSpPr>
            <a:spLocks noChangeArrowheads="1"/>
          </p:cNvSpPr>
          <p:nvPr/>
        </p:nvSpPr>
        <p:spPr bwMode="auto">
          <a:xfrm>
            <a:off x="6648450" y="5534025"/>
            <a:ext cx="460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 </a:t>
            </a:r>
            <a:endParaRPr lang="en-US"/>
          </a:p>
        </p:txBody>
      </p:sp>
      <p:sp>
        <p:nvSpPr>
          <p:cNvPr id="58442" name="Rectangle 69"/>
          <p:cNvSpPr>
            <a:spLocks noChangeArrowheads="1"/>
          </p:cNvSpPr>
          <p:nvPr/>
        </p:nvSpPr>
        <p:spPr bwMode="auto">
          <a:xfrm>
            <a:off x="6691313" y="5534025"/>
            <a:ext cx="109537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S</a:t>
            </a:r>
            <a:endParaRPr lang="en-US"/>
          </a:p>
        </p:txBody>
      </p:sp>
      <p:sp>
        <p:nvSpPr>
          <p:cNvPr id="58443" name="Rectangle 70"/>
          <p:cNvSpPr>
            <a:spLocks noChangeArrowheads="1"/>
          </p:cNvSpPr>
          <p:nvPr/>
        </p:nvSpPr>
        <p:spPr bwMode="auto">
          <a:xfrm>
            <a:off x="679291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a</a:t>
            </a:r>
            <a:endParaRPr lang="en-US"/>
          </a:p>
        </p:txBody>
      </p:sp>
      <p:sp>
        <p:nvSpPr>
          <p:cNvPr id="58444" name="Rectangle 71"/>
          <p:cNvSpPr>
            <a:spLocks noChangeArrowheads="1"/>
          </p:cNvSpPr>
          <p:nvPr/>
        </p:nvSpPr>
        <p:spPr bwMode="auto">
          <a:xfrm>
            <a:off x="6880225" y="5534025"/>
            <a:ext cx="1381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m</a:t>
            </a:r>
            <a:endParaRPr lang="en-US"/>
          </a:p>
        </p:txBody>
      </p:sp>
      <p:sp>
        <p:nvSpPr>
          <p:cNvPr id="58445" name="Rectangle 72"/>
          <p:cNvSpPr>
            <a:spLocks noChangeArrowheads="1"/>
          </p:cNvSpPr>
          <p:nvPr/>
        </p:nvSpPr>
        <p:spPr bwMode="auto">
          <a:xfrm>
            <a:off x="7010400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p</a:t>
            </a:r>
            <a:endParaRPr lang="en-US"/>
          </a:p>
        </p:txBody>
      </p:sp>
      <p:sp>
        <p:nvSpPr>
          <p:cNvPr id="58446" name="Rectangle 73"/>
          <p:cNvSpPr>
            <a:spLocks noChangeArrowheads="1"/>
          </p:cNvSpPr>
          <p:nvPr/>
        </p:nvSpPr>
        <p:spPr bwMode="auto">
          <a:xfrm>
            <a:off x="7096125" y="5534025"/>
            <a:ext cx="365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l</a:t>
            </a:r>
            <a:endParaRPr lang="en-US"/>
          </a:p>
        </p:txBody>
      </p:sp>
      <p:sp>
        <p:nvSpPr>
          <p:cNvPr id="58447" name="Rectangle 74"/>
          <p:cNvSpPr>
            <a:spLocks noChangeArrowheads="1"/>
          </p:cNvSpPr>
          <p:nvPr/>
        </p:nvSpPr>
        <p:spPr bwMode="auto">
          <a:xfrm>
            <a:off x="7126288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58448" name="Rectangle 75"/>
          <p:cNvSpPr>
            <a:spLocks noChangeArrowheads="1"/>
          </p:cNvSpPr>
          <p:nvPr/>
        </p:nvSpPr>
        <p:spPr bwMode="auto">
          <a:xfrm>
            <a:off x="7212013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s</a:t>
            </a:r>
            <a:endParaRPr lang="en-US"/>
          </a:p>
        </p:txBody>
      </p:sp>
      <p:sp>
        <p:nvSpPr>
          <p:cNvPr id="58449" name="Freeform 76"/>
          <p:cNvSpPr>
            <a:spLocks/>
          </p:cNvSpPr>
          <p:nvPr/>
        </p:nvSpPr>
        <p:spPr bwMode="auto">
          <a:xfrm>
            <a:off x="7061200" y="4367213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46" y="36"/>
                </a:lnTo>
                <a:lnTo>
                  <a:pt x="73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0" name="Freeform 77"/>
          <p:cNvSpPr>
            <a:spLocks/>
          </p:cNvSpPr>
          <p:nvPr/>
        </p:nvSpPr>
        <p:spPr bwMode="auto">
          <a:xfrm>
            <a:off x="7581900" y="4243388"/>
            <a:ext cx="1330325" cy="374650"/>
          </a:xfrm>
          <a:custGeom>
            <a:avLst/>
            <a:gdLst>
              <a:gd name="T0" fmla="*/ 2147483647 w 738"/>
              <a:gd name="T1" fmla="*/ 0 h 373"/>
              <a:gd name="T2" fmla="*/ 2147483647 w 738"/>
              <a:gd name="T3" fmla="*/ 2147483647 h 373"/>
              <a:gd name="T4" fmla="*/ 0 w 738"/>
              <a:gd name="T5" fmla="*/ 2147483647 h 373"/>
              <a:gd name="T6" fmla="*/ 0 w 738"/>
              <a:gd name="T7" fmla="*/ 2147483647 h 373"/>
              <a:gd name="T8" fmla="*/ 2147483647 w 738"/>
              <a:gd name="T9" fmla="*/ 0 h 3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38"/>
              <a:gd name="T16" fmla="*/ 0 h 373"/>
              <a:gd name="T17" fmla="*/ 738 w 738"/>
              <a:gd name="T18" fmla="*/ 373 h 3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38" h="373">
                <a:moveTo>
                  <a:pt x="729" y="0"/>
                </a:moveTo>
                <a:lnTo>
                  <a:pt x="738" y="19"/>
                </a:lnTo>
                <a:lnTo>
                  <a:pt x="0" y="373"/>
                </a:lnTo>
                <a:lnTo>
                  <a:pt x="0" y="355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1" name="Freeform 78"/>
          <p:cNvSpPr>
            <a:spLocks/>
          </p:cNvSpPr>
          <p:nvPr/>
        </p:nvSpPr>
        <p:spPr bwMode="auto">
          <a:xfrm>
            <a:off x="7488238" y="4540250"/>
            <a:ext cx="158750" cy="128588"/>
          </a:xfrm>
          <a:custGeom>
            <a:avLst/>
            <a:gdLst>
              <a:gd name="T0" fmla="*/ 0 w 100"/>
              <a:gd name="T1" fmla="*/ 2147483647 h 81"/>
              <a:gd name="T2" fmla="*/ 2147483647 w 100"/>
              <a:gd name="T3" fmla="*/ 0 h 81"/>
              <a:gd name="T4" fmla="*/ 2147483647 w 100"/>
              <a:gd name="T5" fmla="*/ 2147483647 h 81"/>
              <a:gd name="T6" fmla="*/ 2147483647 w 100"/>
              <a:gd name="T7" fmla="*/ 2147483647 h 81"/>
              <a:gd name="T8" fmla="*/ 0 w 100"/>
              <a:gd name="T9" fmla="*/ 2147483647 h 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81"/>
              <a:gd name="T17" fmla="*/ 100 w 100"/>
              <a:gd name="T18" fmla="*/ 81 h 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81">
                <a:moveTo>
                  <a:pt x="0" y="72"/>
                </a:moveTo>
                <a:lnTo>
                  <a:pt x="63" y="0"/>
                </a:lnTo>
                <a:lnTo>
                  <a:pt x="72" y="45"/>
                </a:lnTo>
                <a:lnTo>
                  <a:pt x="100" y="81"/>
                </a:lnTo>
                <a:lnTo>
                  <a:pt x="0" y="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2" name="Freeform 79"/>
          <p:cNvSpPr>
            <a:spLocks/>
          </p:cNvSpPr>
          <p:nvPr/>
        </p:nvSpPr>
        <p:spPr bwMode="auto">
          <a:xfrm>
            <a:off x="4168775" y="1473200"/>
            <a:ext cx="333375" cy="317500"/>
          </a:xfrm>
          <a:custGeom>
            <a:avLst/>
            <a:gdLst>
              <a:gd name="T0" fmla="*/ 0 w 210"/>
              <a:gd name="T1" fmla="*/ 2147483647 h 200"/>
              <a:gd name="T2" fmla="*/ 2147483647 w 210"/>
              <a:gd name="T3" fmla="*/ 0 h 200"/>
              <a:gd name="T4" fmla="*/ 2147483647 w 210"/>
              <a:gd name="T5" fmla="*/ 2147483647 h 200"/>
              <a:gd name="T6" fmla="*/ 2147483647 w 210"/>
              <a:gd name="T7" fmla="*/ 2147483647 h 200"/>
              <a:gd name="T8" fmla="*/ 0 w 210"/>
              <a:gd name="T9" fmla="*/ 2147483647 h 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0"/>
              <a:gd name="T16" fmla="*/ 0 h 200"/>
              <a:gd name="T17" fmla="*/ 210 w 210"/>
              <a:gd name="T18" fmla="*/ 200 h 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0" h="200">
                <a:moveTo>
                  <a:pt x="0" y="9"/>
                </a:moveTo>
                <a:lnTo>
                  <a:pt x="9" y="0"/>
                </a:lnTo>
                <a:lnTo>
                  <a:pt x="210" y="191"/>
                </a:lnTo>
                <a:lnTo>
                  <a:pt x="200" y="200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3" name="Rectangle 80"/>
          <p:cNvSpPr>
            <a:spLocks noChangeArrowheads="1"/>
          </p:cNvSpPr>
          <p:nvPr/>
        </p:nvSpPr>
        <p:spPr bwMode="auto">
          <a:xfrm>
            <a:off x="760413" y="4359275"/>
            <a:ext cx="43957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Single channel input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Time-frequency processing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Single channel output</a:t>
            </a:r>
          </a:p>
        </p:txBody>
      </p:sp>
      <p:sp>
        <p:nvSpPr>
          <p:cNvPr id="58454" name="Text Box 81"/>
          <p:cNvSpPr txBox="1">
            <a:spLocks noChangeArrowheads="1"/>
          </p:cNvSpPr>
          <p:nvPr/>
        </p:nvSpPr>
        <p:spPr bwMode="auto">
          <a:xfrm>
            <a:off x="3630613" y="2366963"/>
            <a:ext cx="350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  <a:endParaRPr lang="en-US" sz="2400"/>
          </a:p>
        </p:txBody>
      </p:sp>
      <p:sp>
        <p:nvSpPr>
          <p:cNvPr id="58455" name="AutoShape 82"/>
          <p:cNvSpPr>
            <a:spLocks noChangeArrowheads="1"/>
          </p:cNvSpPr>
          <p:nvPr/>
        </p:nvSpPr>
        <p:spPr bwMode="auto">
          <a:xfrm>
            <a:off x="766763" y="1374775"/>
            <a:ext cx="1296987" cy="1089025"/>
          </a:xfrm>
          <a:prstGeom prst="roundRect">
            <a:avLst>
              <a:gd name="adj" fmla="val 16667"/>
            </a:avLst>
          </a:prstGeom>
          <a:solidFill>
            <a:schemeClr val="bg2">
              <a:alpha val="29019"/>
            </a:schemeClr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Time-</a:t>
            </a:r>
          </a:p>
          <a:p>
            <a:pPr algn="ctr"/>
            <a:r>
              <a:rPr lang="en-US" sz="1200" b="1"/>
              <a:t>Frequency</a:t>
            </a:r>
          </a:p>
          <a:p>
            <a:pPr algn="ctr"/>
            <a:r>
              <a:rPr lang="en-US" sz="1200" b="1"/>
              <a:t>Selective</a:t>
            </a:r>
          </a:p>
          <a:p>
            <a:pPr algn="ctr"/>
            <a:r>
              <a:rPr lang="en-US" sz="1200" b="1"/>
              <a:t>SISO Channel</a:t>
            </a:r>
          </a:p>
        </p:txBody>
      </p:sp>
      <p:cxnSp>
        <p:nvCxnSpPr>
          <p:cNvPr id="58456" name="AutoShape 83"/>
          <p:cNvCxnSpPr>
            <a:cxnSpLocks noChangeShapeType="1"/>
            <a:endCxn id="58455" idx="1"/>
          </p:cNvCxnSpPr>
          <p:nvPr/>
        </p:nvCxnSpPr>
        <p:spPr bwMode="auto">
          <a:xfrm>
            <a:off x="314325" y="1919288"/>
            <a:ext cx="438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457" name="AutoShape 84"/>
          <p:cNvCxnSpPr>
            <a:cxnSpLocks noChangeShapeType="1"/>
            <a:stCxn id="58455" idx="3"/>
          </p:cNvCxnSpPr>
          <p:nvPr/>
        </p:nvCxnSpPr>
        <p:spPr bwMode="auto">
          <a:xfrm flipV="1">
            <a:off x="2078038" y="1909763"/>
            <a:ext cx="430212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458" name="Oval 85"/>
          <p:cNvSpPr>
            <a:spLocks noChangeArrowheads="1"/>
          </p:cNvSpPr>
          <p:nvPr/>
        </p:nvSpPr>
        <p:spPr bwMode="auto">
          <a:xfrm>
            <a:off x="5099050" y="2393950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59" name="Oval 86"/>
          <p:cNvSpPr>
            <a:spLocks noChangeArrowheads="1"/>
          </p:cNvSpPr>
          <p:nvPr/>
        </p:nvSpPr>
        <p:spPr bwMode="auto">
          <a:xfrm>
            <a:off x="7142163" y="2420938"/>
            <a:ext cx="414337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60" name="Text Box 87"/>
          <p:cNvSpPr txBox="1">
            <a:spLocks noChangeArrowheads="1"/>
          </p:cNvSpPr>
          <p:nvPr/>
        </p:nvSpPr>
        <p:spPr bwMode="auto">
          <a:xfrm>
            <a:off x="5133975" y="2363788"/>
            <a:ext cx="350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</a:p>
        </p:txBody>
      </p:sp>
      <p:sp>
        <p:nvSpPr>
          <p:cNvPr id="58461" name="Text Box 88"/>
          <p:cNvSpPr txBox="1">
            <a:spLocks noChangeArrowheads="1"/>
          </p:cNvSpPr>
          <p:nvPr/>
        </p:nvSpPr>
        <p:spPr bwMode="auto">
          <a:xfrm>
            <a:off x="7162800" y="2392363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</a:p>
        </p:txBody>
      </p:sp>
      <p:sp>
        <p:nvSpPr>
          <p:cNvPr id="58462" name="Oval 89"/>
          <p:cNvSpPr>
            <a:spLocks noChangeArrowheads="1"/>
          </p:cNvSpPr>
          <p:nvPr/>
        </p:nvSpPr>
        <p:spPr bwMode="auto">
          <a:xfrm>
            <a:off x="7089775" y="4486275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63" name="Text Box 90"/>
          <p:cNvSpPr txBox="1">
            <a:spLocks noChangeArrowheads="1"/>
          </p:cNvSpPr>
          <p:nvPr/>
        </p:nvSpPr>
        <p:spPr bwMode="auto">
          <a:xfrm>
            <a:off x="7108825" y="4460875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/>
              <a:t>+</a:t>
            </a:r>
          </a:p>
        </p:txBody>
      </p:sp>
      <p:sp>
        <p:nvSpPr>
          <p:cNvPr id="58464" name="Rectangle 91"/>
          <p:cNvSpPr>
            <a:spLocks noChangeArrowheads="1"/>
          </p:cNvSpPr>
          <p:nvPr/>
        </p:nvSpPr>
        <p:spPr bwMode="auto">
          <a:xfrm>
            <a:off x="588963" y="1565275"/>
            <a:ext cx="68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58465" name="Rectangle 92"/>
          <p:cNvSpPr>
            <a:spLocks noChangeArrowheads="1"/>
          </p:cNvSpPr>
          <p:nvPr/>
        </p:nvSpPr>
        <p:spPr bwMode="auto">
          <a:xfrm>
            <a:off x="387350" y="1565275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58466" name="Rectangle 93"/>
          <p:cNvSpPr>
            <a:spLocks noChangeArrowheads="1"/>
          </p:cNvSpPr>
          <p:nvPr/>
        </p:nvSpPr>
        <p:spPr bwMode="auto">
          <a:xfrm>
            <a:off x="473075" y="1565275"/>
            <a:ext cx="101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467" name="Rectangle 94"/>
          <p:cNvSpPr>
            <a:spLocks noChangeArrowheads="1"/>
          </p:cNvSpPr>
          <p:nvPr/>
        </p:nvSpPr>
        <p:spPr bwMode="auto">
          <a:xfrm>
            <a:off x="250825" y="1565275"/>
            <a:ext cx="904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x</a:t>
            </a:r>
            <a:endParaRPr lang="en-US"/>
          </a:p>
        </p:txBody>
      </p:sp>
      <p:sp>
        <p:nvSpPr>
          <p:cNvPr id="58468" name="Rectangle 95"/>
          <p:cNvSpPr>
            <a:spLocks noChangeArrowheads="1"/>
          </p:cNvSpPr>
          <p:nvPr/>
        </p:nvSpPr>
        <p:spPr bwMode="auto">
          <a:xfrm>
            <a:off x="2606675" y="152876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58469" name="Rectangle 96"/>
          <p:cNvSpPr>
            <a:spLocks noChangeArrowheads="1"/>
          </p:cNvSpPr>
          <p:nvPr/>
        </p:nvSpPr>
        <p:spPr bwMode="auto">
          <a:xfrm>
            <a:off x="2403475" y="152876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58470" name="Rectangle 97"/>
          <p:cNvSpPr>
            <a:spLocks noChangeArrowheads="1"/>
          </p:cNvSpPr>
          <p:nvPr/>
        </p:nvSpPr>
        <p:spPr bwMode="auto">
          <a:xfrm>
            <a:off x="2476500" y="15287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471" name="Rectangle 98"/>
          <p:cNvSpPr>
            <a:spLocks noChangeArrowheads="1"/>
          </p:cNvSpPr>
          <p:nvPr/>
        </p:nvSpPr>
        <p:spPr bwMode="auto">
          <a:xfrm>
            <a:off x="2282825" y="1528763"/>
            <a:ext cx="10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y</a:t>
            </a:r>
            <a:endParaRPr lang="en-US"/>
          </a:p>
        </p:txBody>
      </p:sp>
      <p:sp>
        <p:nvSpPr>
          <p:cNvPr id="58472" name="Text Box 99"/>
          <p:cNvSpPr txBox="1">
            <a:spLocks noChangeArrowheads="1"/>
          </p:cNvSpPr>
          <p:nvPr/>
        </p:nvSpPr>
        <p:spPr bwMode="auto">
          <a:xfrm>
            <a:off x="3059113" y="3398838"/>
            <a:ext cx="633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(1 x L)</a:t>
            </a:r>
          </a:p>
        </p:txBody>
      </p:sp>
      <p:sp>
        <p:nvSpPr>
          <p:cNvPr id="58473" name="Text Box 100"/>
          <p:cNvSpPr txBox="1">
            <a:spLocks noChangeArrowheads="1"/>
          </p:cNvSpPr>
          <p:nvPr/>
        </p:nvSpPr>
        <p:spPr bwMode="auto">
          <a:xfrm>
            <a:off x="5468938" y="5692775"/>
            <a:ext cx="2479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(R receive antennas x N samples)</a:t>
            </a:r>
          </a:p>
        </p:txBody>
      </p:sp>
      <p:sp>
        <p:nvSpPr>
          <p:cNvPr id="58474" name="Text Box 101"/>
          <p:cNvSpPr txBox="1">
            <a:spLocks noChangeArrowheads="1"/>
          </p:cNvSpPr>
          <p:nvPr/>
        </p:nvSpPr>
        <p:spPr bwMode="auto">
          <a:xfrm>
            <a:off x="4616450" y="1303338"/>
            <a:ext cx="2749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(T  transmit antennas x N  samples)</a:t>
            </a:r>
          </a:p>
        </p:txBody>
      </p:sp>
      <p:graphicFrame>
        <p:nvGraphicFramePr>
          <p:cNvPr id="58370" name="Object 2"/>
          <p:cNvGraphicFramePr>
            <a:graphicFrameLocks noChangeAspect="1"/>
          </p:cNvGraphicFramePr>
          <p:nvPr/>
        </p:nvGraphicFramePr>
        <p:xfrm>
          <a:off x="3686175" y="3633788"/>
          <a:ext cx="4921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17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6175" y="3633788"/>
                        <a:ext cx="49212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1" name="Object 3"/>
          <p:cNvGraphicFramePr>
            <a:graphicFrameLocks noChangeAspect="1"/>
          </p:cNvGraphicFramePr>
          <p:nvPr/>
        </p:nvGraphicFramePr>
        <p:xfrm>
          <a:off x="7388225" y="3686175"/>
          <a:ext cx="6492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18" name="Equation" r:id="rId6" imgW="419100" imgH="203200" progId="Equation.3">
                  <p:embed/>
                </p:oleObj>
              </mc:Choice>
              <mc:Fallback>
                <p:oleObj name="Equation" r:id="rId6" imgW="4191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8225" y="3686175"/>
                        <a:ext cx="649288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475" name="Text Box 104"/>
          <p:cNvSpPr txBox="1">
            <a:spLocks noChangeArrowheads="1"/>
          </p:cNvSpPr>
          <p:nvPr/>
        </p:nvSpPr>
        <p:spPr bwMode="auto">
          <a:xfrm>
            <a:off x="2855913" y="3124200"/>
            <a:ext cx="10572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Scalar Filter</a:t>
            </a:r>
          </a:p>
        </p:txBody>
      </p:sp>
      <p:sp>
        <p:nvSpPr>
          <p:cNvPr id="58476" name="Text Box 105"/>
          <p:cNvSpPr txBox="1">
            <a:spLocks noChangeArrowheads="1"/>
          </p:cNvSpPr>
          <p:nvPr/>
        </p:nvSpPr>
        <p:spPr bwMode="auto">
          <a:xfrm>
            <a:off x="7631113" y="2235200"/>
            <a:ext cx="1352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Doppler Shift</a:t>
            </a:r>
          </a:p>
          <a:p>
            <a:pPr algn="ctr"/>
            <a:r>
              <a:rPr lang="en-US" sz="1200" b="1"/>
              <a:t>D  Doppler Taps</a:t>
            </a:r>
          </a:p>
        </p:txBody>
      </p:sp>
      <p:sp>
        <p:nvSpPr>
          <p:cNvPr id="58477" name="AutoShape 106"/>
          <p:cNvSpPr>
            <a:spLocks noChangeArrowheads="1"/>
          </p:cNvSpPr>
          <p:nvPr/>
        </p:nvSpPr>
        <p:spPr bwMode="auto">
          <a:xfrm rot="1200000">
            <a:off x="407988" y="2921000"/>
            <a:ext cx="2684462" cy="925513"/>
          </a:xfrm>
          <a:prstGeom prst="parallelogram">
            <a:avLst>
              <a:gd name="adj" fmla="val 130886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8" name="Line 107"/>
          <p:cNvSpPr>
            <a:spLocks noChangeShapeType="1"/>
          </p:cNvSpPr>
          <p:nvPr/>
        </p:nvSpPr>
        <p:spPr bwMode="auto">
          <a:xfrm rot="6600000" flipV="1">
            <a:off x="1573213" y="2668587"/>
            <a:ext cx="0" cy="160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9" name="Line 108"/>
          <p:cNvSpPr>
            <a:spLocks noChangeShapeType="1"/>
          </p:cNvSpPr>
          <p:nvPr/>
        </p:nvSpPr>
        <p:spPr bwMode="auto">
          <a:xfrm>
            <a:off x="330200" y="2562225"/>
            <a:ext cx="0" cy="779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0" name="Line 109"/>
          <p:cNvSpPr>
            <a:spLocks noChangeShapeType="1"/>
          </p:cNvSpPr>
          <p:nvPr/>
        </p:nvSpPr>
        <p:spPr bwMode="auto">
          <a:xfrm rot="6600000">
            <a:off x="1085057" y="2823369"/>
            <a:ext cx="0" cy="16017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1" name="Line 110"/>
          <p:cNvSpPr>
            <a:spLocks noChangeShapeType="1"/>
          </p:cNvSpPr>
          <p:nvPr/>
        </p:nvSpPr>
        <p:spPr bwMode="auto">
          <a:xfrm rot="4380000" flipV="1">
            <a:off x="967581" y="2466182"/>
            <a:ext cx="20637" cy="13525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2" name="Oval 111"/>
          <p:cNvSpPr>
            <a:spLocks noChangeArrowheads="1"/>
          </p:cNvSpPr>
          <p:nvPr/>
        </p:nvSpPr>
        <p:spPr bwMode="auto">
          <a:xfrm rot="-830165">
            <a:off x="311150" y="33083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83" name="Line 112"/>
          <p:cNvSpPr>
            <a:spLocks noChangeShapeType="1"/>
          </p:cNvSpPr>
          <p:nvPr/>
        </p:nvSpPr>
        <p:spPr bwMode="auto">
          <a:xfrm rot="6600000">
            <a:off x="2085182" y="2520156"/>
            <a:ext cx="0" cy="1601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4" name="Oval 113"/>
          <p:cNvSpPr>
            <a:spLocks noChangeArrowheads="1"/>
          </p:cNvSpPr>
          <p:nvPr/>
        </p:nvSpPr>
        <p:spPr bwMode="auto">
          <a:xfrm rot="-830165">
            <a:off x="1303338" y="30162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85" name="Line 114"/>
          <p:cNvSpPr>
            <a:spLocks noChangeShapeType="1"/>
          </p:cNvSpPr>
          <p:nvPr/>
        </p:nvSpPr>
        <p:spPr bwMode="auto">
          <a:xfrm rot="4380000" flipV="1">
            <a:off x="1463675" y="2652713"/>
            <a:ext cx="20638" cy="1350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6" name="Line 115"/>
          <p:cNvSpPr>
            <a:spLocks noChangeShapeType="1"/>
          </p:cNvSpPr>
          <p:nvPr/>
        </p:nvSpPr>
        <p:spPr bwMode="auto">
          <a:xfrm rot="4380000" flipV="1">
            <a:off x="1937544" y="2837657"/>
            <a:ext cx="20637" cy="1352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7" name="Oval 116"/>
          <p:cNvSpPr>
            <a:spLocks noChangeArrowheads="1"/>
          </p:cNvSpPr>
          <p:nvPr/>
        </p:nvSpPr>
        <p:spPr bwMode="auto">
          <a:xfrm rot="-830165">
            <a:off x="804863" y="34988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88" name="Oval 117"/>
          <p:cNvSpPr>
            <a:spLocks noChangeArrowheads="1"/>
          </p:cNvSpPr>
          <p:nvPr/>
        </p:nvSpPr>
        <p:spPr bwMode="auto">
          <a:xfrm rot="-830165">
            <a:off x="1290638" y="335756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89" name="Oval 118"/>
          <p:cNvSpPr>
            <a:spLocks noChangeArrowheads="1"/>
          </p:cNvSpPr>
          <p:nvPr/>
        </p:nvSpPr>
        <p:spPr bwMode="auto">
          <a:xfrm rot="-830165">
            <a:off x="1797050" y="32067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0" name="Oval 119"/>
          <p:cNvSpPr>
            <a:spLocks noChangeArrowheads="1"/>
          </p:cNvSpPr>
          <p:nvPr/>
        </p:nvSpPr>
        <p:spPr bwMode="auto">
          <a:xfrm rot="-830165">
            <a:off x="1276350" y="3675063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1" name="Oval 120"/>
          <p:cNvSpPr>
            <a:spLocks noChangeArrowheads="1"/>
          </p:cNvSpPr>
          <p:nvPr/>
        </p:nvSpPr>
        <p:spPr bwMode="auto">
          <a:xfrm rot="-830165">
            <a:off x="2268538" y="3381375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2" name="Text Box 121"/>
          <p:cNvSpPr txBox="1">
            <a:spLocks noChangeArrowheads="1"/>
          </p:cNvSpPr>
          <p:nvPr/>
        </p:nvSpPr>
        <p:spPr bwMode="auto">
          <a:xfrm rot="-960000">
            <a:off x="1517650" y="2759075"/>
            <a:ext cx="584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</a:t>
            </a:r>
          </a:p>
        </p:txBody>
      </p:sp>
      <p:sp>
        <p:nvSpPr>
          <p:cNvPr id="58493" name="Text Box 122"/>
          <p:cNvSpPr txBox="1">
            <a:spLocks noChangeArrowheads="1"/>
          </p:cNvSpPr>
          <p:nvPr/>
        </p:nvSpPr>
        <p:spPr bwMode="auto">
          <a:xfrm rot="1230531">
            <a:off x="1779588" y="3835400"/>
            <a:ext cx="374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Lag</a:t>
            </a:r>
          </a:p>
        </p:txBody>
      </p:sp>
      <p:sp>
        <p:nvSpPr>
          <p:cNvPr id="58494" name="Line 123"/>
          <p:cNvSpPr>
            <a:spLocks noChangeShapeType="1"/>
          </p:cNvSpPr>
          <p:nvPr/>
        </p:nvSpPr>
        <p:spPr bwMode="auto">
          <a:xfrm rot="6600000">
            <a:off x="701676" y="3021012"/>
            <a:ext cx="0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95" name="Line 124"/>
          <p:cNvSpPr>
            <a:spLocks noChangeShapeType="1"/>
          </p:cNvSpPr>
          <p:nvPr/>
        </p:nvSpPr>
        <p:spPr bwMode="auto">
          <a:xfrm rot="4380000" flipV="1">
            <a:off x="750094" y="2607469"/>
            <a:ext cx="20637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96" name="Oval 125"/>
          <p:cNvSpPr>
            <a:spLocks noChangeArrowheads="1"/>
          </p:cNvSpPr>
          <p:nvPr/>
        </p:nvSpPr>
        <p:spPr bwMode="auto">
          <a:xfrm rot="-830165">
            <a:off x="796925" y="316706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7" name="Oval 126"/>
          <p:cNvSpPr>
            <a:spLocks noChangeArrowheads="1"/>
          </p:cNvSpPr>
          <p:nvPr/>
        </p:nvSpPr>
        <p:spPr bwMode="auto">
          <a:xfrm rot="-830165">
            <a:off x="1762125" y="3533775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8" name="Oval 127"/>
          <p:cNvSpPr>
            <a:spLocks noChangeArrowheads="1"/>
          </p:cNvSpPr>
          <p:nvPr/>
        </p:nvSpPr>
        <p:spPr bwMode="auto">
          <a:xfrm rot="-830165">
            <a:off x="2020888" y="3455988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9" name="Oval 128"/>
          <p:cNvSpPr>
            <a:spLocks noChangeArrowheads="1"/>
          </p:cNvSpPr>
          <p:nvPr/>
        </p:nvSpPr>
        <p:spPr bwMode="auto">
          <a:xfrm rot="-830165">
            <a:off x="1555750" y="327660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0" name="Oval 129"/>
          <p:cNvSpPr>
            <a:spLocks noChangeArrowheads="1"/>
          </p:cNvSpPr>
          <p:nvPr/>
        </p:nvSpPr>
        <p:spPr bwMode="auto">
          <a:xfrm rot="-830165">
            <a:off x="1068388" y="3084513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1" name="Oval 130"/>
          <p:cNvSpPr>
            <a:spLocks noChangeArrowheads="1"/>
          </p:cNvSpPr>
          <p:nvPr/>
        </p:nvSpPr>
        <p:spPr bwMode="auto">
          <a:xfrm rot="-830165">
            <a:off x="2009775" y="3279775"/>
            <a:ext cx="61913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2" name="Oval 131"/>
          <p:cNvSpPr>
            <a:spLocks noChangeArrowheads="1"/>
          </p:cNvSpPr>
          <p:nvPr/>
        </p:nvSpPr>
        <p:spPr bwMode="auto">
          <a:xfrm rot="-830165">
            <a:off x="1781175" y="3359150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3" name="Oval 132"/>
          <p:cNvSpPr>
            <a:spLocks noChangeArrowheads="1"/>
          </p:cNvSpPr>
          <p:nvPr/>
        </p:nvSpPr>
        <p:spPr bwMode="auto">
          <a:xfrm rot="-830165">
            <a:off x="1528763" y="344011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4" name="Oval 133"/>
          <p:cNvSpPr>
            <a:spLocks noChangeArrowheads="1"/>
          </p:cNvSpPr>
          <p:nvPr/>
        </p:nvSpPr>
        <p:spPr bwMode="auto">
          <a:xfrm rot="-830165">
            <a:off x="1046163" y="342423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5" name="Oval 134"/>
          <p:cNvSpPr>
            <a:spLocks noChangeArrowheads="1"/>
          </p:cNvSpPr>
          <p:nvPr/>
        </p:nvSpPr>
        <p:spPr bwMode="auto">
          <a:xfrm rot="-830165">
            <a:off x="576263" y="32400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6" name="Oval 135"/>
          <p:cNvSpPr>
            <a:spLocks noChangeArrowheads="1"/>
          </p:cNvSpPr>
          <p:nvPr/>
        </p:nvSpPr>
        <p:spPr bwMode="auto">
          <a:xfrm rot="-830165">
            <a:off x="1017588" y="3243263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7" name="Oval 136"/>
          <p:cNvSpPr>
            <a:spLocks noChangeArrowheads="1"/>
          </p:cNvSpPr>
          <p:nvPr/>
        </p:nvSpPr>
        <p:spPr bwMode="auto">
          <a:xfrm rot="-830165">
            <a:off x="801688" y="3321050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8" name="Oval 137"/>
          <p:cNvSpPr>
            <a:spLocks noChangeArrowheads="1"/>
          </p:cNvSpPr>
          <p:nvPr/>
        </p:nvSpPr>
        <p:spPr bwMode="auto">
          <a:xfrm rot="-830165">
            <a:off x="549275" y="3403600"/>
            <a:ext cx="60325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9" name="Oval 138"/>
          <p:cNvSpPr>
            <a:spLocks noChangeArrowheads="1"/>
          </p:cNvSpPr>
          <p:nvPr/>
        </p:nvSpPr>
        <p:spPr bwMode="auto">
          <a:xfrm rot="-830165">
            <a:off x="1506538" y="3086100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10" name="Oval 139"/>
          <p:cNvSpPr>
            <a:spLocks noChangeArrowheads="1"/>
          </p:cNvSpPr>
          <p:nvPr/>
        </p:nvSpPr>
        <p:spPr bwMode="auto">
          <a:xfrm rot="-830165">
            <a:off x="1277938" y="3165475"/>
            <a:ext cx="61912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11" name="Oval 140"/>
          <p:cNvSpPr>
            <a:spLocks noChangeArrowheads="1"/>
          </p:cNvSpPr>
          <p:nvPr/>
        </p:nvSpPr>
        <p:spPr bwMode="auto">
          <a:xfrm rot="-830165">
            <a:off x="1284288" y="35067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12" name="Oval 141"/>
          <p:cNvSpPr>
            <a:spLocks noChangeArrowheads="1"/>
          </p:cNvSpPr>
          <p:nvPr/>
        </p:nvSpPr>
        <p:spPr bwMode="auto">
          <a:xfrm rot="-830165">
            <a:off x="1031875" y="358933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13" name="Oval 142"/>
          <p:cNvSpPr>
            <a:spLocks noChangeArrowheads="1"/>
          </p:cNvSpPr>
          <p:nvPr/>
        </p:nvSpPr>
        <p:spPr bwMode="auto">
          <a:xfrm rot="-830165">
            <a:off x="1517650" y="3614738"/>
            <a:ext cx="61913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14" name="Text Box 143"/>
          <p:cNvSpPr txBox="1">
            <a:spLocks noChangeArrowheads="1"/>
          </p:cNvSpPr>
          <p:nvPr/>
        </p:nvSpPr>
        <p:spPr bwMode="auto">
          <a:xfrm rot="1121334">
            <a:off x="192088" y="3497263"/>
            <a:ext cx="8763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Delay Spread</a:t>
            </a:r>
          </a:p>
        </p:txBody>
      </p:sp>
      <p:sp>
        <p:nvSpPr>
          <p:cNvPr id="58515" name="Text Box 144"/>
          <p:cNvSpPr txBox="1">
            <a:spLocks noChangeArrowheads="1"/>
          </p:cNvSpPr>
          <p:nvPr/>
        </p:nvSpPr>
        <p:spPr bwMode="auto">
          <a:xfrm rot="-960000">
            <a:off x="244475" y="2906713"/>
            <a:ext cx="9842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 Spread</a:t>
            </a:r>
          </a:p>
        </p:txBody>
      </p:sp>
      <p:sp>
        <p:nvSpPr>
          <p:cNvPr id="58516" name="Line 145"/>
          <p:cNvSpPr>
            <a:spLocks noChangeShapeType="1"/>
          </p:cNvSpPr>
          <p:nvPr/>
        </p:nvSpPr>
        <p:spPr bwMode="auto">
          <a:xfrm flipH="1" flipV="1">
            <a:off x="2262188" y="2817813"/>
            <a:ext cx="46037" cy="557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17" name="Oval 146"/>
          <p:cNvSpPr>
            <a:spLocks noChangeAspect="1" noChangeArrowheads="1"/>
          </p:cNvSpPr>
          <p:nvPr/>
        </p:nvSpPr>
        <p:spPr bwMode="auto">
          <a:xfrm rot="-830165">
            <a:off x="2251075" y="3371850"/>
            <a:ext cx="100013" cy="6350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18" name="Freeform 147"/>
          <p:cNvSpPr>
            <a:spLocks/>
          </p:cNvSpPr>
          <p:nvPr/>
        </p:nvSpPr>
        <p:spPr bwMode="auto">
          <a:xfrm>
            <a:off x="4144963" y="2905125"/>
            <a:ext cx="996950" cy="715963"/>
          </a:xfrm>
          <a:custGeom>
            <a:avLst/>
            <a:gdLst>
              <a:gd name="T0" fmla="*/ 2147483647 w 628"/>
              <a:gd name="T1" fmla="*/ 2147483647 h 451"/>
              <a:gd name="T2" fmla="*/ 2147483647 w 628"/>
              <a:gd name="T3" fmla="*/ 2147483647 h 451"/>
              <a:gd name="T4" fmla="*/ 0 w 628"/>
              <a:gd name="T5" fmla="*/ 0 h 451"/>
              <a:gd name="T6" fmla="*/ 2147483647 w 628"/>
              <a:gd name="T7" fmla="*/ 0 h 451"/>
              <a:gd name="T8" fmla="*/ 2147483647 w 628"/>
              <a:gd name="T9" fmla="*/ 2147483647 h 4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8"/>
              <a:gd name="T16" fmla="*/ 0 h 451"/>
              <a:gd name="T17" fmla="*/ 628 w 628"/>
              <a:gd name="T18" fmla="*/ 451 h 4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8" h="451">
                <a:moveTo>
                  <a:pt x="628" y="451"/>
                </a:moveTo>
                <a:lnTo>
                  <a:pt x="450" y="451"/>
                </a:lnTo>
                <a:lnTo>
                  <a:pt x="0" y="0"/>
                </a:lnTo>
                <a:lnTo>
                  <a:pt x="178" y="0"/>
                </a:lnTo>
                <a:lnTo>
                  <a:pt x="628" y="45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19" name="Freeform 148"/>
          <p:cNvSpPr>
            <a:spLocks/>
          </p:cNvSpPr>
          <p:nvPr/>
        </p:nvSpPr>
        <p:spPr bwMode="auto">
          <a:xfrm>
            <a:off x="4135438" y="2914650"/>
            <a:ext cx="714375" cy="1000125"/>
          </a:xfrm>
          <a:custGeom>
            <a:avLst/>
            <a:gdLst>
              <a:gd name="T0" fmla="*/ 0 w 450"/>
              <a:gd name="T1" fmla="*/ 2147483647 h 630"/>
              <a:gd name="T2" fmla="*/ 2147483647 w 450"/>
              <a:gd name="T3" fmla="*/ 2147483647 h 630"/>
              <a:gd name="T4" fmla="*/ 2147483647 w 450"/>
              <a:gd name="T5" fmla="*/ 2147483647 h 630"/>
              <a:gd name="T6" fmla="*/ 0 w 450"/>
              <a:gd name="T7" fmla="*/ 0 h 630"/>
              <a:gd name="T8" fmla="*/ 0 w 450"/>
              <a:gd name="T9" fmla="*/ 2147483647 h 6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0"/>
              <a:gd name="T16" fmla="*/ 0 h 630"/>
              <a:gd name="T17" fmla="*/ 450 w 450"/>
              <a:gd name="T18" fmla="*/ 630 h 6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0" h="630">
                <a:moveTo>
                  <a:pt x="0" y="179"/>
                </a:moveTo>
                <a:lnTo>
                  <a:pt x="450" y="630"/>
                </a:lnTo>
                <a:lnTo>
                  <a:pt x="450" y="451"/>
                </a:lnTo>
                <a:lnTo>
                  <a:pt x="0" y="0"/>
                </a:lnTo>
                <a:lnTo>
                  <a:pt x="0" y="179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0" name="Freeform 149"/>
          <p:cNvSpPr>
            <a:spLocks/>
          </p:cNvSpPr>
          <p:nvPr/>
        </p:nvSpPr>
        <p:spPr bwMode="auto">
          <a:xfrm>
            <a:off x="4129088" y="2898775"/>
            <a:ext cx="1012825" cy="731838"/>
          </a:xfrm>
          <a:custGeom>
            <a:avLst/>
            <a:gdLst>
              <a:gd name="T0" fmla="*/ 2147483647 w 638"/>
              <a:gd name="T1" fmla="*/ 2147483647 h 461"/>
              <a:gd name="T2" fmla="*/ 2147483647 w 638"/>
              <a:gd name="T3" fmla="*/ 2147483647 h 461"/>
              <a:gd name="T4" fmla="*/ 0 w 638"/>
              <a:gd name="T5" fmla="*/ 0 h 461"/>
              <a:gd name="T6" fmla="*/ 2147483647 w 638"/>
              <a:gd name="T7" fmla="*/ 0 h 461"/>
              <a:gd name="T8" fmla="*/ 2147483647 w 638"/>
              <a:gd name="T9" fmla="*/ 2147483647 h 461"/>
              <a:gd name="T10" fmla="*/ 2147483647 w 638"/>
              <a:gd name="T11" fmla="*/ 2147483647 h 4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8"/>
              <a:gd name="T19" fmla="*/ 0 h 461"/>
              <a:gd name="T20" fmla="*/ 638 w 638"/>
              <a:gd name="T21" fmla="*/ 461 h 4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8" h="461">
                <a:moveTo>
                  <a:pt x="638" y="461"/>
                </a:moveTo>
                <a:lnTo>
                  <a:pt x="460" y="461"/>
                </a:lnTo>
                <a:lnTo>
                  <a:pt x="0" y="0"/>
                </a:lnTo>
                <a:lnTo>
                  <a:pt x="178" y="0"/>
                </a:lnTo>
                <a:lnTo>
                  <a:pt x="638" y="461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1" name="Freeform 150"/>
          <p:cNvSpPr>
            <a:spLocks/>
          </p:cNvSpPr>
          <p:nvPr/>
        </p:nvSpPr>
        <p:spPr bwMode="auto">
          <a:xfrm>
            <a:off x="4129088" y="2898775"/>
            <a:ext cx="730250" cy="1016000"/>
          </a:xfrm>
          <a:custGeom>
            <a:avLst/>
            <a:gdLst>
              <a:gd name="T0" fmla="*/ 0 w 460"/>
              <a:gd name="T1" fmla="*/ 2147483647 h 640"/>
              <a:gd name="T2" fmla="*/ 2147483647 w 460"/>
              <a:gd name="T3" fmla="*/ 2147483647 h 640"/>
              <a:gd name="T4" fmla="*/ 2147483647 w 460"/>
              <a:gd name="T5" fmla="*/ 2147483647 h 640"/>
              <a:gd name="T6" fmla="*/ 0 w 460"/>
              <a:gd name="T7" fmla="*/ 0 h 640"/>
              <a:gd name="T8" fmla="*/ 0 w 460"/>
              <a:gd name="T9" fmla="*/ 2147483647 h 640"/>
              <a:gd name="T10" fmla="*/ 0 w 460"/>
              <a:gd name="T11" fmla="*/ 2147483647 h 6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0"/>
              <a:gd name="T19" fmla="*/ 0 h 640"/>
              <a:gd name="T20" fmla="*/ 460 w 460"/>
              <a:gd name="T21" fmla="*/ 640 h 6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0" h="640">
                <a:moveTo>
                  <a:pt x="0" y="178"/>
                </a:moveTo>
                <a:lnTo>
                  <a:pt x="460" y="640"/>
                </a:lnTo>
                <a:lnTo>
                  <a:pt x="460" y="461"/>
                </a:lnTo>
                <a:lnTo>
                  <a:pt x="0" y="0"/>
                </a:lnTo>
                <a:lnTo>
                  <a:pt x="0" y="178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2" name="Rectangle 151"/>
          <p:cNvSpPr>
            <a:spLocks noChangeArrowheads="1"/>
          </p:cNvSpPr>
          <p:nvPr/>
        </p:nvSpPr>
        <p:spPr bwMode="auto">
          <a:xfrm>
            <a:off x="4859338" y="3630613"/>
            <a:ext cx="282575" cy="284162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3" name="Freeform 152"/>
          <p:cNvSpPr>
            <a:spLocks/>
          </p:cNvSpPr>
          <p:nvPr/>
        </p:nvSpPr>
        <p:spPr bwMode="auto">
          <a:xfrm>
            <a:off x="4859338" y="3630613"/>
            <a:ext cx="282575" cy="284162"/>
          </a:xfrm>
          <a:custGeom>
            <a:avLst/>
            <a:gdLst>
              <a:gd name="T0" fmla="*/ 2147483647 w 178"/>
              <a:gd name="T1" fmla="*/ 2147483647 h 179"/>
              <a:gd name="T2" fmla="*/ 0 w 178"/>
              <a:gd name="T3" fmla="*/ 2147483647 h 179"/>
              <a:gd name="T4" fmla="*/ 0 w 178"/>
              <a:gd name="T5" fmla="*/ 0 h 179"/>
              <a:gd name="T6" fmla="*/ 2147483647 w 178"/>
              <a:gd name="T7" fmla="*/ 0 h 179"/>
              <a:gd name="T8" fmla="*/ 2147483647 w 178"/>
              <a:gd name="T9" fmla="*/ 2147483647 h 179"/>
              <a:gd name="T10" fmla="*/ 2147483647 w 178"/>
              <a:gd name="T11" fmla="*/ 2147483647 h 1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8"/>
              <a:gd name="T19" fmla="*/ 0 h 179"/>
              <a:gd name="T20" fmla="*/ 178 w 178"/>
              <a:gd name="T21" fmla="*/ 179 h 17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8" h="179">
                <a:moveTo>
                  <a:pt x="178" y="179"/>
                </a:moveTo>
                <a:lnTo>
                  <a:pt x="0" y="179"/>
                </a:lnTo>
                <a:lnTo>
                  <a:pt x="0" y="0"/>
                </a:lnTo>
                <a:lnTo>
                  <a:pt x="178" y="0"/>
                </a:lnTo>
                <a:lnTo>
                  <a:pt x="178" y="179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4" name="Line 153"/>
          <p:cNvSpPr>
            <a:spLocks noChangeShapeType="1"/>
          </p:cNvSpPr>
          <p:nvPr/>
        </p:nvSpPr>
        <p:spPr bwMode="auto">
          <a:xfrm>
            <a:off x="4619625" y="3400425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5" name="Line 154"/>
          <p:cNvSpPr>
            <a:spLocks noChangeShapeType="1"/>
          </p:cNvSpPr>
          <p:nvPr/>
        </p:nvSpPr>
        <p:spPr bwMode="auto">
          <a:xfrm>
            <a:off x="4373563" y="3144838"/>
            <a:ext cx="2889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6" name="Line 155"/>
          <p:cNvSpPr>
            <a:spLocks noChangeShapeType="1"/>
          </p:cNvSpPr>
          <p:nvPr/>
        </p:nvSpPr>
        <p:spPr bwMode="auto">
          <a:xfrm>
            <a:off x="4621213" y="3402013"/>
            <a:ext cx="2889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7" name="Line 156"/>
          <p:cNvSpPr>
            <a:spLocks noChangeShapeType="1"/>
          </p:cNvSpPr>
          <p:nvPr/>
        </p:nvSpPr>
        <p:spPr bwMode="auto">
          <a:xfrm>
            <a:off x="4378325" y="3167063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8" name="Freeform 157"/>
          <p:cNvSpPr>
            <a:spLocks/>
          </p:cNvSpPr>
          <p:nvPr/>
        </p:nvSpPr>
        <p:spPr bwMode="auto">
          <a:xfrm>
            <a:off x="5680075" y="2928938"/>
            <a:ext cx="996950" cy="715962"/>
          </a:xfrm>
          <a:custGeom>
            <a:avLst/>
            <a:gdLst>
              <a:gd name="T0" fmla="*/ 2147483647 w 628"/>
              <a:gd name="T1" fmla="*/ 2147483647 h 451"/>
              <a:gd name="T2" fmla="*/ 2147483647 w 628"/>
              <a:gd name="T3" fmla="*/ 2147483647 h 451"/>
              <a:gd name="T4" fmla="*/ 0 w 628"/>
              <a:gd name="T5" fmla="*/ 0 h 451"/>
              <a:gd name="T6" fmla="*/ 2147483647 w 628"/>
              <a:gd name="T7" fmla="*/ 0 h 451"/>
              <a:gd name="T8" fmla="*/ 2147483647 w 628"/>
              <a:gd name="T9" fmla="*/ 2147483647 h 4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8"/>
              <a:gd name="T16" fmla="*/ 0 h 451"/>
              <a:gd name="T17" fmla="*/ 628 w 628"/>
              <a:gd name="T18" fmla="*/ 451 h 4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8" h="451">
                <a:moveTo>
                  <a:pt x="628" y="451"/>
                </a:moveTo>
                <a:lnTo>
                  <a:pt x="450" y="451"/>
                </a:lnTo>
                <a:lnTo>
                  <a:pt x="0" y="0"/>
                </a:lnTo>
                <a:lnTo>
                  <a:pt x="178" y="0"/>
                </a:lnTo>
                <a:lnTo>
                  <a:pt x="628" y="45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9" name="Freeform 158"/>
          <p:cNvSpPr>
            <a:spLocks/>
          </p:cNvSpPr>
          <p:nvPr/>
        </p:nvSpPr>
        <p:spPr bwMode="auto">
          <a:xfrm>
            <a:off x="5670550" y="2938463"/>
            <a:ext cx="714375" cy="1000125"/>
          </a:xfrm>
          <a:custGeom>
            <a:avLst/>
            <a:gdLst>
              <a:gd name="T0" fmla="*/ 0 w 450"/>
              <a:gd name="T1" fmla="*/ 2147483647 h 630"/>
              <a:gd name="T2" fmla="*/ 2147483647 w 450"/>
              <a:gd name="T3" fmla="*/ 2147483647 h 630"/>
              <a:gd name="T4" fmla="*/ 2147483647 w 450"/>
              <a:gd name="T5" fmla="*/ 2147483647 h 630"/>
              <a:gd name="T6" fmla="*/ 0 w 450"/>
              <a:gd name="T7" fmla="*/ 0 h 630"/>
              <a:gd name="T8" fmla="*/ 0 w 450"/>
              <a:gd name="T9" fmla="*/ 2147483647 h 6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0"/>
              <a:gd name="T16" fmla="*/ 0 h 630"/>
              <a:gd name="T17" fmla="*/ 450 w 450"/>
              <a:gd name="T18" fmla="*/ 630 h 6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0" h="630">
                <a:moveTo>
                  <a:pt x="0" y="179"/>
                </a:moveTo>
                <a:lnTo>
                  <a:pt x="450" y="630"/>
                </a:lnTo>
                <a:lnTo>
                  <a:pt x="450" y="451"/>
                </a:lnTo>
                <a:lnTo>
                  <a:pt x="0" y="0"/>
                </a:lnTo>
                <a:lnTo>
                  <a:pt x="0" y="179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0" name="Freeform 159"/>
          <p:cNvSpPr>
            <a:spLocks/>
          </p:cNvSpPr>
          <p:nvPr/>
        </p:nvSpPr>
        <p:spPr bwMode="auto">
          <a:xfrm>
            <a:off x="5664200" y="2922588"/>
            <a:ext cx="1012825" cy="731837"/>
          </a:xfrm>
          <a:custGeom>
            <a:avLst/>
            <a:gdLst>
              <a:gd name="T0" fmla="*/ 2147483647 w 638"/>
              <a:gd name="T1" fmla="*/ 2147483647 h 461"/>
              <a:gd name="T2" fmla="*/ 2147483647 w 638"/>
              <a:gd name="T3" fmla="*/ 2147483647 h 461"/>
              <a:gd name="T4" fmla="*/ 0 w 638"/>
              <a:gd name="T5" fmla="*/ 0 h 461"/>
              <a:gd name="T6" fmla="*/ 2147483647 w 638"/>
              <a:gd name="T7" fmla="*/ 0 h 461"/>
              <a:gd name="T8" fmla="*/ 2147483647 w 638"/>
              <a:gd name="T9" fmla="*/ 2147483647 h 461"/>
              <a:gd name="T10" fmla="*/ 2147483647 w 638"/>
              <a:gd name="T11" fmla="*/ 2147483647 h 4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8"/>
              <a:gd name="T19" fmla="*/ 0 h 461"/>
              <a:gd name="T20" fmla="*/ 638 w 638"/>
              <a:gd name="T21" fmla="*/ 461 h 4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8" h="461">
                <a:moveTo>
                  <a:pt x="638" y="461"/>
                </a:moveTo>
                <a:lnTo>
                  <a:pt x="460" y="461"/>
                </a:lnTo>
                <a:lnTo>
                  <a:pt x="0" y="0"/>
                </a:lnTo>
                <a:lnTo>
                  <a:pt x="178" y="0"/>
                </a:lnTo>
                <a:lnTo>
                  <a:pt x="638" y="461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1" name="Freeform 160"/>
          <p:cNvSpPr>
            <a:spLocks/>
          </p:cNvSpPr>
          <p:nvPr/>
        </p:nvSpPr>
        <p:spPr bwMode="auto">
          <a:xfrm>
            <a:off x="5664200" y="2922588"/>
            <a:ext cx="730250" cy="1016000"/>
          </a:xfrm>
          <a:custGeom>
            <a:avLst/>
            <a:gdLst>
              <a:gd name="T0" fmla="*/ 0 w 460"/>
              <a:gd name="T1" fmla="*/ 2147483647 h 640"/>
              <a:gd name="T2" fmla="*/ 2147483647 w 460"/>
              <a:gd name="T3" fmla="*/ 2147483647 h 640"/>
              <a:gd name="T4" fmla="*/ 2147483647 w 460"/>
              <a:gd name="T5" fmla="*/ 2147483647 h 640"/>
              <a:gd name="T6" fmla="*/ 0 w 460"/>
              <a:gd name="T7" fmla="*/ 0 h 640"/>
              <a:gd name="T8" fmla="*/ 0 w 460"/>
              <a:gd name="T9" fmla="*/ 2147483647 h 640"/>
              <a:gd name="T10" fmla="*/ 0 w 460"/>
              <a:gd name="T11" fmla="*/ 2147483647 h 6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0"/>
              <a:gd name="T19" fmla="*/ 0 h 640"/>
              <a:gd name="T20" fmla="*/ 460 w 460"/>
              <a:gd name="T21" fmla="*/ 640 h 6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0" h="640">
                <a:moveTo>
                  <a:pt x="0" y="178"/>
                </a:moveTo>
                <a:lnTo>
                  <a:pt x="460" y="640"/>
                </a:lnTo>
                <a:lnTo>
                  <a:pt x="460" y="461"/>
                </a:lnTo>
                <a:lnTo>
                  <a:pt x="0" y="0"/>
                </a:lnTo>
                <a:lnTo>
                  <a:pt x="0" y="178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2" name="Rectangle 161"/>
          <p:cNvSpPr>
            <a:spLocks noChangeArrowheads="1"/>
          </p:cNvSpPr>
          <p:nvPr/>
        </p:nvSpPr>
        <p:spPr bwMode="auto">
          <a:xfrm>
            <a:off x="6394450" y="3654425"/>
            <a:ext cx="282575" cy="2841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3" name="Freeform 162"/>
          <p:cNvSpPr>
            <a:spLocks/>
          </p:cNvSpPr>
          <p:nvPr/>
        </p:nvSpPr>
        <p:spPr bwMode="auto">
          <a:xfrm>
            <a:off x="6394450" y="3654425"/>
            <a:ext cx="282575" cy="284163"/>
          </a:xfrm>
          <a:custGeom>
            <a:avLst/>
            <a:gdLst>
              <a:gd name="T0" fmla="*/ 2147483647 w 178"/>
              <a:gd name="T1" fmla="*/ 2147483647 h 179"/>
              <a:gd name="T2" fmla="*/ 0 w 178"/>
              <a:gd name="T3" fmla="*/ 2147483647 h 179"/>
              <a:gd name="T4" fmla="*/ 0 w 178"/>
              <a:gd name="T5" fmla="*/ 0 h 179"/>
              <a:gd name="T6" fmla="*/ 2147483647 w 178"/>
              <a:gd name="T7" fmla="*/ 0 h 179"/>
              <a:gd name="T8" fmla="*/ 2147483647 w 178"/>
              <a:gd name="T9" fmla="*/ 2147483647 h 179"/>
              <a:gd name="T10" fmla="*/ 2147483647 w 178"/>
              <a:gd name="T11" fmla="*/ 2147483647 h 1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8"/>
              <a:gd name="T19" fmla="*/ 0 h 179"/>
              <a:gd name="T20" fmla="*/ 178 w 178"/>
              <a:gd name="T21" fmla="*/ 179 h 17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8" h="179">
                <a:moveTo>
                  <a:pt x="178" y="179"/>
                </a:moveTo>
                <a:lnTo>
                  <a:pt x="0" y="179"/>
                </a:lnTo>
                <a:lnTo>
                  <a:pt x="0" y="0"/>
                </a:lnTo>
                <a:lnTo>
                  <a:pt x="178" y="0"/>
                </a:lnTo>
                <a:lnTo>
                  <a:pt x="178" y="179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4" name="Line 163"/>
          <p:cNvSpPr>
            <a:spLocks noChangeShapeType="1"/>
          </p:cNvSpPr>
          <p:nvPr/>
        </p:nvSpPr>
        <p:spPr bwMode="auto">
          <a:xfrm>
            <a:off x="6154738" y="3424238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35" name="Line 164"/>
          <p:cNvSpPr>
            <a:spLocks noChangeShapeType="1"/>
          </p:cNvSpPr>
          <p:nvPr/>
        </p:nvSpPr>
        <p:spPr bwMode="auto">
          <a:xfrm>
            <a:off x="5908675" y="3168650"/>
            <a:ext cx="28892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36" name="Line 165"/>
          <p:cNvSpPr>
            <a:spLocks noChangeShapeType="1"/>
          </p:cNvSpPr>
          <p:nvPr/>
        </p:nvSpPr>
        <p:spPr bwMode="auto">
          <a:xfrm>
            <a:off x="6156325" y="3425825"/>
            <a:ext cx="28892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37" name="Line 166"/>
          <p:cNvSpPr>
            <a:spLocks noChangeShapeType="1"/>
          </p:cNvSpPr>
          <p:nvPr/>
        </p:nvSpPr>
        <p:spPr bwMode="auto">
          <a:xfrm>
            <a:off x="5913438" y="3190875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38" name="Freeform 167"/>
          <p:cNvSpPr>
            <a:spLocks/>
          </p:cNvSpPr>
          <p:nvPr/>
        </p:nvSpPr>
        <p:spPr bwMode="auto">
          <a:xfrm>
            <a:off x="7732713" y="2998788"/>
            <a:ext cx="996950" cy="715962"/>
          </a:xfrm>
          <a:custGeom>
            <a:avLst/>
            <a:gdLst>
              <a:gd name="T0" fmla="*/ 2147483647 w 628"/>
              <a:gd name="T1" fmla="*/ 2147483647 h 451"/>
              <a:gd name="T2" fmla="*/ 2147483647 w 628"/>
              <a:gd name="T3" fmla="*/ 2147483647 h 451"/>
              <a:gd name="T4" fmla="*/ 0 w 628"/>
              <a:gd name="T5" fmla="*/ 0 h 451"/>
              <a:gd name="T6" fmla="*/ 2147483647 w 628"/>
              <a:gd name="T7" fmla="*/ 0 h 451"/>
              <a:gd name="T8" fmla="*/ 2147483647 w 628"/>
              <a:gd name="T9" fmla="*/ 2147483647 h 4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8"/>
              <a:gd name="T16" fmla="*/ 0 h 451"/>
              <a:gd name="T17" fmla="*/ 628 w 628"/>
              <a:gd name="T18" fmla="*/ 451 h 4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8" h="451">
                <a:moveTo>
                  <a:pt x="628" y="451"/>
                </a:moveTo>
                <a:lnTo>
                  <a:pt x="450" y="451"/>
                </a:lnTo>
                <a:lnTo>
                  <a:pt x="0" y="0"/>
                </a:lnTo>
                <a:lnTo>
                  <a:pt x="178" y="0"/>
                </a:lnTo>
                <a:lnTo>
                  <a:pt x="628" y="45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9" name="Freeform 168"/>
          <p:cNvSpPr>
            <a:spLocks/>
          </p:cNvSpPr>
          <p:nvPr/>
        </p:nvSpPr>
        <p:spPr bwMode="auto">
          <a:xfrm>
            <a:off x="7715250" y="2982913"/>
            <a:ext cx="996950" cy="731837"/>
          </a:xfrm>
          <a:custGeom>
            <a:avLst/>
            <a:gdLst>
              <a:gd name="T0" fmla="*/ 2147483647 w 628"/>
              <a:gd name="T1" fmla="*/ 2147483647 h 461"/>
              <a:gd name="T2" fmla="*/ 2147483647 w 628"/>
              <a:gd name="T3" fmla="*/ 2147483647 h 461"/>
              <a:gd name="T4" fmla="*/ 0 w 628"/>
              <a:gd name="T5" fmla="*/ 0 h 461"/>
              <a:gd name="T6" fmla="*/ 2147483647 w 628"/>
              <a:gd name="T7" fmla="*/ 0 h 461"/>
              <a:gd name="T8" fmla="*/ 2147483647 w 628"/>
              <a:gd name="T9" fmla="*/ 2147483647 h 461"/>
              <a:gd name="T10" fmla="*/ 2147483647 w 628"/>
              <a:gd name="T11" fmla="*/ 2147483647 h 4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8"/>
              <a:gd name="T19" fmla="*/ 0 h 461"/>
              <a:gd name="T20" fmla="*/ 628 w 628"/>
              <a:gd name="T21" fmla="*/ 461 h 4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8" h="461">
                <a:moveTo>
                  <a:pt x="628" y="461"/>
                </a:moveTo>
                <a:lnTo>
                  <a:pt x="450" y="461"/>
                </a:lnTo>
                <a:lnTo>
                  <a:pt x="0" y="0"/>
                </a:lnTo>
                <a:lnTo>
                  <a:pt x="178" y="0"/>
                </a:lnTo>
                <a:lnTo>
                  <a:pt x="628" y="461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40" name="Freeform 169"/>
          <p:cNvSpPr>
            <a:spLocks/>
          </p:cNvSpPr>
          <p:nvPr/>
        </p:nvSpPr>
        <p:spPr bwMode="auto">
          <a:xfrm>
            <a:off x="7732713" y="2998788"/>
            <a:ext cx="714375" cy="1000125"/>
          </a:xfrm>
          <a:custGeom>
            <a:avLst/>
            <a:gdLst>
              <a:gd name="T0" fmla="*/ 0 w 450"/>
              <a:gd name="T1" fmla="*/ 2147483647 h 630"/>
              <a:gd name="T2" fmla="*/ 2147483647 w 450"/>
              <a:gd name="T3" fmla="*/ 2147483647 h 630"/>
              <a:gd name="T4" fmla="*/ 2147483647 w 450"/>
              <a:gd name="T5" fmla="*/ 2147483647 h 630"/>
              <a:gd name="T6" fmla="*/ 0 w 450"/>
              <a:gd name="T7" fmla="*/ 0 h 630"/>
              <a:gd name="T8" fmla="*/ 0 w 450"/>
              <a:gd name="T9" fmla="*/ 2147483647 h 6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0"/>
              <a:gd name="T16" fmla="*/ 0 h 630"/>
              <a:gd name="T17" fmla="*/ 450 w 450"/>
              <a:gd name="T18" fmla="*/ 630 h 6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0" h="630">
                <a:moveTo>
                  <a:pt x="0" y="179"/>
                </a:moveTo>
                <a:lnTo>
                  <a:pt x="450" y="630"/>
                </a:lnTo>
                <a:lnTo>
                  <a:pt x="450" y="451"/>
                </a:lnTo>
                <a:lnTo>
                  <a:pt x="0" y="0"/>
                </a:lnTo>
                <a:lnTo>
                  <a:pt x="0" y="179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41" name="Rectangle 170"/>
          <p:cNvSpPr>
            <a:spLocks noChangeArrowheads="1"/>
          </p:cNvSpPr>
          <p:nvPr/>
        </p:nvSpPr>
        <p:spPr bwMode="auto">
          <a:xfrm>
            <a:off x="8447088" y="3714750"/>
            <a:ext cx="282575" cy="2841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42" name="Freeform 171"/>
          <p:cNvSpPr>
            <a:spLocks/>
          </p:cNvSpPr>
          <p:nvPr/>
        </p:nvSpPr>
        <p:spPr bwMode="auto">
          <a:xfrm>
            <a:off x="7724775" y="2994025"/>
            <a:ext cx="714375" cy="1016000"/>
          </a:xfrm>
          <a:custGeom>
            <a:avLst/>
            <a:gdLst>
              <a:gd name="T0" fmla="*/ 0 w 450"/>
              <a:gd name="T1" fmla="*/ 2147483647 h 640"/>
              <a:gd name="T2" fmla="*/ 2147483647 w 450"/>
              <a:gd name="T3" fmla="*/ 2147483647 h 640"/>
              <a:gd name="T4" fmla="*/ 2147483647 w 450"/>
              <a:gd name="T5" fmla="*/ 2147483647 h 640"/>
              <a:gd name="T6" fmla="*/ 0 w 450"/>
              <a:gd name="T7" fmla="*/ 0 h 640"/>
              <a:gd name="T8" fmla="*/ 0 w 450"/>
              <a:gd name="T9" fmla="*/ 2147483647 h 640"/>
              <a:gd name="T10" fmla="*/ 0 w 450"/>
              <a:gd name="T11" fmla="*/ 2147483647 h 6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"/>
              <a:gd name="T19" fmla="*/ 0 h 640"/>
              <a:gd name="T20" fmla="*/ 450 w 450"/>
              <a:gd name="T21" fmla="*/ 640 h 6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0" h="640">
                <a:moveTo>
                  <a:pt x="0" y="178"/>
                </a:moveTo>
                <a:lnTo>
                  <a:pt x="450" y="640"/>
                </a:lnTo>
                <a:lnTo>
                  <a:pt x="450" y="461"/>
                </a:lnTo>
                <a:lnTo>
                  <a:pt x="0" y="0"/>
                </a:lnTo>
                <a:lnTo>
                  <a:pt x="0" y="178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43" name="Freeform 172"/>
          <p:cNvSpPr>
            <a:spLocks/>
          </p:cNvSpPr>
          <p:nvPr/>
        </p:nvSpPr>
        <p:spPr bwMode="auto">
          <a:xfrm>
            <a:off x="8429625" y="3714750"/>
            <a:ext cx="282575" cy="284163"/>
          </a:xfrm>
          <a:custGeom>
            <a:avLst/>
            <a:gdLst>
              <a:gd name="T0" fmla="*/ 2147483647 w 178"/>
              <a:gd name="T1" fmla="*/ 2147483647 h 179"/>
              <a:gd name="T2" fmla="*/ 0 w 178"/>
              <a:gd name="T3" fmla="*/ 2147483647 h 179"/>
              <a:gd name="T4" fmla="*/ 0 w 178"/>
              <a:gd name="T5" fmla="*/ 0 h 179"/>
              <a:gd name="T6" fmla="*/ 2147483647 w 178"/>
              <a:gd name="T7" fmla="*/ 0 h 179"/>
              <a:gd name="T8" fmla="*/ 2147483647 w 178"/>
              <a:gd name="T9" fmla="*/ 2147483647 h 179"/>
              <a:gd name="T10" fmla="*/ 2147483647 w 178"/>
              <a:gd name="T11" fmla="*/ 2147483647 h 1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8"/>
              <a:gd name="T19" fmla="*/ 0 h 179"/>
              <a:gd name="T20" fmla="*/ 178 w 178"/>
              <a:gd name="T21" fmla="*/ 179 h 17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8" h="179">
                <a:moveTo>
                  <a:pt x="178" y="179"/>
                </a:moveTo>
                <a:lnTo>
                  <a:pt x="0" y="179"/>
                </a:lnTo>
                <a:lnTo>
                  <a:pt x="0" y="0"/>
                </a:lnTo>
                <a:lnTo>
                  <a:pt x="178" y="0"/>
                </a:lnTo>
                <a:lnTo>
                  <a:pt x="178" y="179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44" name="Line 173"/>
          <p:cNvSpPr>
            <a:spLocks noChangeShapeType="1"/>
          </p:cNvSpPr>
          <p:nvPr/>
        </p:nvSpPr>
        <p:spPr bwMode="auto">
          <a:xfrm>
            <a:off x="7942263" y="3224213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45" name="Line 174"/>
          <p:cNvSpPr>
            <a:spLocks noChangeShapeType="1"/>
          </p:cNvSpPr>
          <p:nvPr/>
        </p:nvSpPr>
        <p:spPr bwMode="auto">
          <a:xfrm>
            <a:off x="8183563" y="3467100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46" name="Line 175"/>
          <p:cNvSpPr>
            <a:spLocks noChangeShapeType="1"/>
          </p:cNvSpPr>
          <p:nvPr/>
        </p:nvSpPr>
        <p:spPr bwMode="auto">
          <a:xfrm>
            <a:off x="7937500" y="3211513"/>
            <a:ext cx="2889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47" name="Line 176"/>
          <p:cNvSpPr>
            <a:spLocks noChangeShapeType="1"/>
          </p:cNvSpPr>
          <p:nvPr/>
        </p:nvSpPr>
        <p:spPr bwMode="auto">
          <a:xfrm>
            <a:off x="8194675" y="3459163"/>
            <a:ext cx="2889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48" name="AutoShape 177"/>
          <p:cNvSpPr>
            <a:spLocks noChangeArrowheads="1"/>
          </p:cNvSpPr>
          <p:nvPr/>
        </p:nvSpPr>
        <p:spPr bwMode="auto">
          <a:xfrm rot="5400000">
            <a:off x="7991475" y="3609975"/>
            <a:ext cx="549275" cy="250825"/>
          </a:xfrm>
          <a:prstGeom prst="parallelogram">
            <a:avLst>
              <a:gd name="adj" fmla="val 103157"/>
            </a:avLst>
          </a:prstGeom>
          <a:solidFill>
            <a:srgbClr val="FD880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49" name="AutoShape 178"/>
          <p:cNvSpPr>
            <a:spLocks noChangeArrowheads="1"/>
          </p:cNvSpPr>
          <p:nvPr/>
        </p:nvSpPr>
        <p:spPr bwMode="auto">
          <a:xfrm flipH="1">
            <a:off x="8202613" y="3432175"/>
            <a:ext cx="514350" cy="238125"/>
          </a:xfrm>
          <a:prstGeom prst="parallelogram">
            <a:avLst>
              <a:gd name="adj" fmla="val 96660"/>
            </a:avLst>
          </a:prstGeom>
          <a:solidFill>
            <a:srgbClr val="FD880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50" name="Freeform 179"/>
          <p:cNvSpPr>
            <a:spLocks/>
          </p:cNvSpPr>
          <p:nvPr/>
        </p:nvSpPr>
        <p:spPr bwMode="auto">
          <a:xfrm>
            <a:off x="8564563" y="3884613"/>
            <a:ext cx="347662" cy="374650"/>
          </a:xfrm>
          <a:custGeom>
            <a:avLst/>
            <a:gdLst>
              <a:gd name="T0" fmla="*/ 0 w 182"/>
              <a:gd name="T1" fmla="*/ 2147483647 h 182"/>
              <a:gd name="T2" fmla="*/ 2147483647 w 182"/>
              <a:gd name="T3" fmla="*/ 0 h 182"/>
              <a:gd name="T4" fmla="*/ 2147483647 w 182"/>
              <a:gd name="T5" fmla="*/ 2147483647 h 182"/>
              <a:gd name="T6" fmla="*/ 2147483647 w 182"/>
              <a:gd name="T7" fmla="*/ 2147483647 h 182"/>
              <a:gd name="T8" fmla="*/ 0 w 182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182"/>
              <a:gd name="T17" fmla="*/ 182 w 182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182">
                <a:moveTo>
                  <a:pt x="0" y="9"/>
                </a:moveTo>
                <a:lnTo>
                  <a:pt x="9" y="0"/>
                </a:lnTo>
                <a:lnTo>
                  <a:pt x="182" y="172"/>
                </a:lnTo>
                <a:lnTo>
                  <a:pt x="173" y="18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51" name="Freeform 180"/>
          <p:cNvSpPr>
            <a:spLocks/>
          </p:cNvSpPr>
          <p:nvPr/>
        </p:nvSpPr>
        <p:spPr bwMode="auto">
          <a:xfrm>
            <a:off x="6511925" y="3811588"/>
            <a:ext cx="630238" cy="627062"/>
          </a:xfrm>
          <a:custGeom>
            <a:avLst/>
            <a:gdLst>
              <a:gd name="T0" fmla="*/ 0 w 511"/>
              <a:gd name="T1" fmla="*/ 2147483647 h 545"/>
              <a:gd name="T2" fmla="*/ 2147483647 w 511"/>
              <a:gd name="T3" fmla="*/ 0 h 545"/>
              <a:gd name="T4" fmla="*/ 2147483647 w 511"/>
              <a:gd name="T5" fmla="*/ 2147483647 h 545"/>
              <a:gd name="T6" fmla="*/ 2147483647 w 511"/>
              <a:gd name="T7" fmla="*/ 2147483647 h 545"/>
              <a:gd name="T8" fmla="*/ 0 w 51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11"/>
              <a:gd name="T16" fmla="*/ 0 h 545"/>
              <a:gd name="T17" fmla="*/ 511 w 51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11" h="545">
                <a:moveTo>
                  <a:pt x="0" y="9"/>
                </a:moveTo>
                <a:lnTo>
                  <a:pt x="19" y="0"/>
                </a:lnTo>
                <a:lnTo>
                  <a:pt x="511" y="536"/>
                </a:lnTo>
                <a:lnTo>
                  <a:pt x="502" y="545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52" name="Freeform 181"/>
          <p:cNvSpPr>
            <a:spLocks/>
          </p:cNvSpPr>
          <p:nvPr/>
        </p:nvSpPr>
        <p:spPr bwMode="auto">
          <a:xfrm>
            <a:off x="5314950" y="4105275"/>
            <a:ext cx="1614488" cy="531813"/>
          </a:xfrm>
          <a:custGeom>
            <a:avLst/>
            <a:gdLst>
              <a:gd name="T0" fmla="*/ 0 w 1140"/>
              <a:gd name="T1" fmla="*/ 2147483647 h 231"/>
              <a:gd name="T2" fmla="*/ 0 w 1140"/>
              <a:gd name="T3" fmla="*/ 0 h 231"/>
              <a:gd name="T4" fmla="*/ 2147483647 w 1140"/>
              <a:gd name="T5" fmla="*/ 2147483647 h 231"/>
              <a:gd name="T6" fmla="*/ 2147483647 w 1140"/>
              <a:gd name="T7" fmla="*/ 2147483647 h 231"/>
              <a:gd name="T8" fmla="*/ 0 w 1140"/>
              <a:gd name="T9" fmla="*/ 2147483647 h 2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40"/>
              <a:gd name="T16" fmla="*/ 0 h 231"/>
              <a:gd name="T17" fmla="*/ 1140 w 1140"/>
              <a:gd name="T18" fmla="*/ 231 h 2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40" h="231">
                <a:moveTo>
                  <a:pt x="0" y="21"/>
                </a:moveTo>
                <a:lnTo>
                  <a:pt x="0" y="0"/>
                </a:lnTo>
                <a:lnTo>
                  <a:pt x="1140" y="220"/>
                </a:lnTo>
                <a:lnTo>
                  <a:pt x="1140" y="231"/>
                </a:lnTo>
                <a:lnTo>
                  <a:pt x="0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53" name="Freeform 182"/>
          <p:cNvSpPr>
            <a:spLocks/>
          </p:cNvSpPr>
          <p:nvPr/>
        </p:nvSpPr>
        <p:spPr bwMode="auto">
          <a:xfrm>
            <a:off x="6884988" y="4552950"/>
            <a:ext cx="182562" cy="166688"/>
          </a:xfrm>
          <a:custGeom>
            <a:avLst/>
            <a:gdLst>
              <a:gd name="T0" fmla="*/ 2147483647 w 115"/>
              <a:gd name="T1" fmla="*/ 2147483647 h 105"/>
              <a:gd name="T2" fmla="*/ 0 w 115"/>
              <a:gd name="T3" fmla="*/ 2147483647 h 105"/>
              <a:gd name="T4" fmla="*/ 2147483647 w 115"/>
              <a:gd name="T5" fmla="*/ 2147483647 h 105"/>
              <a:gd name="T6" fmla="*/ 2147483647 w 115"/>
              <a:gd name="T7" fmla="*/ 0 h 105"/>
              <a:gd name="T8" fmla="*/ 2147483647 w 115"/>
              <a:gd name="T9" fmla="*/ 2147483647 h 1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5"/>
              <a:gd name="T16" fmla="*/ 0 h 105"/>
              <a:gd name="T17" fmla="*/ 115 w 115"/>
              <a:gd name="T18" fmla="*/ 105 h 1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5" h="105">
                <a:moveTo>
                  <a:pt x="115" y="73"/>
                </a:moveTo>
                <a:lnTo>
                  <a:pt x="0" y="105"/>
                </a:lnTo>
                <a:lnTo>
                  <a:pt x="21" y="52"/>
                </a:lnTo>
                <a:lnTo>
                  <a:pt x="21" y="0"/>
                </a:lnTo>
                <a:lnTo>
                  <a:pt x="115" y="7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54" name="Freeform 183"/>
          <p:cNvSpPr>
            <a:spLocks/>
          </p:cNvSpPr>
          <p:nvPr/>
        </p:nvSpPr>
        <p:spPr bwMode="auto">
          <a:xfrm>
            <a:off x="4999038" y="3805238"/>
            <a:ext cx="331787" cy="333375"/>
          </a:xfrm>
          <a:custGeom>
            <a:avLst/>
            <a:gdLst>
              <a:gd name="T0" fmla="*/ 0 w 209"/>
              <a:gd name="T1" fmla="*/ 2147483647 h 210"/>
              <a:gd name="T2" fmla="*/ 2147483647 w 209"/>
              <a:gd name="T3" fmla="*/ 0 h 210"/>
              <a:gd name="T4" fmla="*/ 2147483647 w 209"/>
              <a:gd name="T5" fmla="*/ 2147483647 h 210"/>
              <a:gd name="T6" fmla="*/ 2147483647 w 209"/>
              <a:gd name="T7" fmla="*/ 2147483647 h 210"/>
              <a:gd name="T8" fmla="*/ 0 w 209"/>
              <a:gd name="T9" fmla="*/ 2147483647 h 2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9"/>
              <a:gd name="T16" fmla="*/ 0 h 210"/>
              <a:gd name="T17" fmla="*/ 209 w 209"/>
              <a:gd name="T18" fmla="*/ 210 h 2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9" h="210">
                <a:moveTo>
                  <a:pt x="0" y="11"/>
                </a:moveTo>
                <a:lnTo>
                  <a:pt x="10" y="0"/>
                </a:lnTo>
                <a:lnTo>
                  <a:pt x="209" y="200"/>
                </a:lnTo>
                <a:lnTo>
                  <a:pt x="199" y="210"/>
                </a:lnTo>
                <a:lnTo>
                  <a:pt x="0" y="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55" name="Rectangle 184"/>
          <p:cNvSpPr>
            <a:spLocks noChangeArrowheads="1"/>
          </p:cNvSpPr>
          <p:nvPr/>
        </p:nvSpPr>
        <p:spPr bwMode="auto">
          <a:xfrm>
            <a:off x="4257675" y="1157288"/>
            <a:ext cx="80963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58556" name="Rectangle 185"/>
          <p:cNvSpPr>
            <a:spLocks noChangeArrowheads="1"/>
          </p:cNvSpPr>
          <p:nvPr/>
        </p:nvSpPr>
        <p:spPr bwMode="auto">
          <a:xfrm>
            <a:off x="4024313" y="1157288"/>
            <a:ext cx="809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58557" name="Rectangle 186"/>
          <p:cNvSpPr>
            <a:spLocks noChangeArrowheads="1"/>
          </p:cNvSpPr>
          <p:nvPr/>
        </p:nvSpPr>
        <p:spPr bwMode="auto">
          <a:xfrm>
            <a:off x="4124325" y="1157288"/>
            <a:ext cx="1206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558" name="Rectangle 187"/>
          <p:cNvSpPr>
            <a:spLocks noChangeArrowheads="1"/>
          </p:cNvSpPr>
          <p:nvPr/>
        </p:nvSpPr>
        <p:spPr bwMode="auto">
          <a:xfrm>
            <a:off x="3925888" y="1157288"/>
            <a:ext cx="1063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 i="1">
                <a:solidFill>
                  <a:srgbClr val="000000"/>
                </a:solidFill>
                <a:latin typeface="Times New Roman" charset="0"/>
              </a:rPr>
              <a:t>x</a:t>
            </a:r>
            <a:endParaRPr lang="en-US"/>
          </a:p>
        </p:txBody>
      </p:sp>
      <p:sp>
        <p:nvSpPr>
          <p:cNvPr id="58559" name="Rectangle 188"/>
          <p:cNvSpPr>
            <a:spLocks noChangeArrowheads="1"/>
          </p:cNvSpPr>
          <p:nvPr/>
        </p:nvSpPr>
        <p:spPr bwMode="auto">
          <a:xfrm>
            <a:off x="7935913" y="5229225"/>
            <a:ext cx="809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58560" name="Rectangle 189"/>
          <p:cNvSpPr>
            <a:spLocks noChangeArrowheads="1"/>
          </p:cNvSpPr>
          <p:nvPr/>
        </p:nvSpPr>
        <p:spPr bwMode="auto">
          <a:xfrm>
            <a:off x="7720013" y="5229225"/>
            <a:ext cx="809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58561" name="Rectangle 190"/>
          <p:cNvSpPr>
            <a:spLocks noChangeArrowheads="1"/>
          </p:cNvSpPr>
          <p:nvPr/>
        </p:nvSpPr>
        <p:spPr bwMode="auto">
          <a:xfrm>
            <a:off x="7802563" y="5229225"/>
            <a:ext cx="1206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562" name="Rectangle 191"/>
          <p:cNvSpPr>
            <a:spLocks noChangeArrowheads="1"/>
          </p:cNvSpPr>
          <p:nvPr/>
        </p:nvSpPr>
        <p:spPr bwMode="auto">
          <a:xfrm>
            <a:off x="7602538" y="5229225"/>
            <a:ext cx="1063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 i="1">
                <a:solidFill>
                  <a:srgbClr val="000000"/>
                </a:solidFill>
                <a:latin typeface="Times New Roman" charset="0"/>
              </a:rPr>
              <a:t>y</a:t>
            </a:r>
            <a:endParaRPr lang="en-US"/>
          </a:p>
        </p:txBody>
      </p:sp>
      <p:sp>
        <p:nvSpPr>
          <p:cNvPr id="58563" name="Freeform 192"/>
          <p:cNvSpPr>
            <a:spLocks/>
          </p:cNvSpPr>
          <p:nvPr/>
        </p:nvSpPr>
        <p:spPr bwMode="auto">
          <a:xfrm>
            <a:off x="5524500" y="2786063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36" y="45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64" name="Freeform 193"/>
          <p:cNvSpPr>
            <a:spLocks/>
          </p:cNvSpPr>
          <p:nvPr/>
        </p:nvSpPr>
        <p:spPr bwMode="auto">
          <a:xfrm>
            <a:off x="3989388" y="2765425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36" y="45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58372" name="Object 4"/>
          <p:cNvGraphicFramePr>
            <a:graphicFrameLocks noChangeAspect="1"/>
          </p:cNvGraphicFramePr>
          <p:nvPr/>
        </p:nvGraphicFramePr>
        <p:xfrm>
          <a:off x="1044575" y="5370513"/>
          <a:ext cx="383222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19" name="Equation" r:id="rId8" imgW="1993900" imgH="431800" progId="Equation.3">
                  <p:embed/>
                </p:oleObj>
              </mc:Choice>
              <mc:Fallback>
                <p:oleObj name="Equation" r:id="rId8" imgW="19939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5370513"/>
                        <a:ext cx="3832225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565" name="Line 195"/>
          <p:cNvSpPr>
            <a:spLocks noChangeShapeType="1"/>
          </p:cNvSpPr>
          <p:nvPr/>
        </p:nvSpPr>
        <p:spPr bwMode="auto">
          <a:xfrm flipH="1">
            <a:off x="8031163" y="3709988"/>
            <a:ext cx="217487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8373" name="Object 5"/>
          <p:cNvGraphicFramePr>
            <a:graphicFrameLocks noChangeAspect="1"/>
          </p:cNvGraphicFramePr>
          <p:nvPr/>
        </p:nvGraphicFramePr>
        <p:xfrm>
          <a:off x="1903413" y="2527300"/>
          <a:ext cx="801687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0" name="Equation" r:id="rId10" imgW="647700" imgH="203200" progId="Equation.3">
                  <p:embed/>
                </p:oleObj>
              </mc:Choice>
              <mc:Fallback>
                <p:oleObj name="Equation" r:id="rId10" imgW="647700" imgH="20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413" y="2527300"/>
                        <a:ext cx="801687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4" name="Object 6"/>
          <p:cNvGraphicFramePr>
            <a:graphicFrameLocks noChangeAspect="1"/>
          </p:cNvGraphicFramePr>
          <p:nvPr/>
        </p:nvGraphicFramePr>
        <p:xfrm>
          <a:off x="7624763" y="4176713"/>
          <a:ext cx="801687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1" name="Equation" r:id="rId12" imgW="647700" imgH="203200" progId="Equation.3">
                  <p:embed/>
                </p:oleObj>
              </mc:Choice>
              <mc:Fallback>
                <p:oleObj name="Equation" r:id="rId12" imgW="6477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4763" y="4176713"/>
                        <a:ext cx="801687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Spatially Correlated Static MIMO Channel</a:t>
            </a:r>
          </a:p>
        </p:txBody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744663"/>
            <a:ext cx="7772400" cy="4648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Spatially correlated static MIMO channel:</a:t>
            </a: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80000"/>
              </a:lnSpc>
            </a:pPr>
            <a:endParaRPr lang="en-US">
              <a:latin typeface="Times New Roman" charset="0"/>
              <a:ea typeface="ＭＳ Ｐゴシック" charset="0"/>
            </a:endParaRPr>
          </a:p>
          <a:p>
            <a:pPr lvl="1">
              <a:lnSpc>
                <a:spcPct val="80000"/>
              </a:lnSpc>
            </a:pPr>
            <a:r>
              <a:rPr lang="en-US">
                <a:latin typeface="Times New Roman" charset="0"/>
                <a:ea typeface="ＭＳ Ｐゴシック" charset="0"/>
              </a:rPr>
              <a:t>G</a:t>
            </a:r>
            <a:r>
              <a:rPr lang="en-US">
                <a:latin typeface="Arial" charset="0"/>
                <a:ea typeface="ＭＳ Ｐゴシック" charset="0"/>
              </a:rPr>
              <a:t> is an R</a:t>
            </a:r>
            <a:r>
              <a:rPr lang="en-US" sz="1600">
                <a:latin typeface="Arial" charset="0"/>
                <a:ea typeface="ＭＳ Ｐゴシック" charset="0"/>
                <a:cs typeface="Arial" charset="0"/>
              </a:rPr>
              <a:t>×</a:t>
            </a:r>
            <a:r>
              <a:rPr lang="en-US">
                <a:latin typeface="Arial" charset="0"/>
                <a:ea typeface="ＭＳ Ｐゴシック" charset="0"/>
              </a:rPr>
              <a:t>T i.i.d. Gaussian matrix</a:t>
            </a:r>
          </a:p>
          <a:p>
            <a:pPr lvl="1">
              <a:lnSpc>
                <a:spcPct val="80000"/>
              </a:lnSpc>
            </a:pPr>
            <a:r>
              <a:rPr lang="en-US">
                <a:latin typeface="Times New Roman" charset="0"/>
                <a:ea typeface="ＭＳ Ｐゴシック" charset="0"/>
              </a:rPr>
              <a:t>U</a:t>
            </a:r>
            <a:r>
              <a:rPr lang="en-US">
                <a:latin typeface="Arial" charset="0"/>
                <a:ea typeface="ＭＳ Ｐゴシック" charset="0"/>
              </a:rPr>
              <a:t> and </a:t>
            </a:r>
            <a:r>
              <a:rPr lang="en-US">
                <a:latin typeface="Times New Roman" charset="0"/>
                <a:ea typeface="ＭＳ Ｐゴシック" charset="0"/>
              </a:rPr>
              <a:t>V</a:t>
            </a:r>
            <a:r>
              <a:rPr lang="en-US">
                <a:latin typeface="Arial" charset="0"/>
                <a:ea typeface="ＭＳ Ｐゴシック" charset="0"/>
              </a:rPr>
              <a:t> are random unitary matrices</a:t>
            </a:r>
          </a:p>
          <a:p>
            <a:pPr lvl="1">
              <a:lnSpc>
                <a:spcPct val="80000"/>
              </a:lnSpc>
            </a:pPr>
            <a:r>
              <a:rPr lang="en-US" i="1">
                <a:latin typeface="Times New Roman" charset="0"/>
                <a:ea typeface="ＭＳ Ｐゴシック" charset="0"/>
                <a:sym typeface="Symbol" charset="0"/>
              </a:rPr>
              <a:t></a:t>
            </a:r>
            <a:r>
              <a:rPr lang="en-US">
                <a:latin typeface="Times New Roman" charset="0"/>
                <a:ea typeface="ＭＳ Ｐゴシック" charset="0"/>
              </a:rPr>
              <a:t>  </a:t>
            </a:r>
            <a:r>
              <a:rPr lang="en-US">
                <a:latin typeface="Arial" charset="0"/>
                <a:ea typeface="ＭＳ Ｐゴシック" charset="0"/>
              </a:rPr>
              <a:t>controls spatial correlation</a:t>
            </a:r>
          </a:p>
          <a:p>
            <a:pPr lvl="1"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What about MIMO channels with Doppler and Multipath?</a:t>
            </a:r>
          </a:p>
          <a:p>
            <a:pPr lvl="1">
              <a:lnSpc>
                <a:spcPct val="80000"/>
              </a:lnSpc>
            </a:pPr>
            <a:r>
              <a:rPr lang="en-US">
                <a:latin typeface="Arial" charset="0"/>
                <a:ea typeface="ＭＳ Ｐゴシック" charset="0"/>
              </a:rPr>
              <a:t>Create time-frequency-space correlations</a:t>
            </a: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60418" name="Object 2"/>
          <p:cNvGraphicFramePr>
            <a:graphicFrameLocks noChangeAspect="1"/>
          </p:cNvGraphicFramePr>
          <p:nvPr/>
        </p:nvGraphicFramePr>
        <p:xfrm>
          <a:off x="3130550" y="2297113"/>
          <a:ext cx="287813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79" name="Equation" r:id="rId4" imgW="1104900" imgH="203200" progId="Equation.3">
                  <p:embed/>
                </p:oleObj>
              </mc:Choice>
              <mc:Fallback>
                <p:oleObj name="Equation" r:id="rId4" imgW="11049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550" y="2297113"/>
                        <a:ext cx="2878138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19" name="Object 3"/>
          <p:cNvGraphicFramePr>
            <a:graphicFrameLocks noChangeAspect="1"/>
          </p:cNvGraphicFramePr>
          <p:nvPr/>
        </p:nvGraphicFramePr>
        <p:xfrm>
          <a:off x="2266950" y="3952875"/>
          <a:ext cx="2481263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0" name="Equation" r:id="rId6" imgW="1320800" imgH="711200" progId="Equation.3">
                  <p:embed/>
                </p:oleObj>
              </mc:Choice>
              <mc:Fallback>
                <p:oleObj name="Equation" r:id="rId6" imgW="1320800" imgH="71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3952875"/>
                        <a:ext cx="2481263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0" name="Object 4"/>
          <p:cNvGraphicFramePr>
            <a:graphicFrameLocks noChangeAspect="1"/>
          </p:cNvGraphicFramePr>
          <p:nvPr/>
        </p:nvGraphicFramePr>
        <p:xfrm>
          <a:off x="5391150" y="4467225"/>
          <a:ext cx="966788" cy="22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1" name="Equation" r:id="rId8" imgW="546100" imgH="127000" progId="Equation.3">
                  <p:embed/>
                </p:oleObj>
              </mc:Choice>
              <mc:Fallback>
                <p:oleObj name="Equation" r:id="rId8" imgW="546100" imgH="127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1150" y="4467225"/>
                        <a:ext cx="966788" cy="22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6823" name="AutoShape 7"/>
          <p:cNvSpPr>
            <a:spLocks noChangeArrowheads="1"/>
          </p:cNvSpPr>
          <p:nvPr/>
        </p:nvSpPr>
        <p:spPr bwMode="auto">
          <a:xfrm>
            <a:off x="3879850" y="973138"/>
            <a:ext cx="776288" cy="69215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sz="2400" b="1">
                <a:latin typeface="Times New Roman" charset="0"/>
              </a:rPr>
              <a:t>H</a:t>
            </a:r>
            <a:endParaRPr lang="en-US" sz="800" b="1"/>
          </a:p>
        </p:txBody>
      </p:sp>
      <p:cxnSp>
        <p:nvCxnSpPr>
          <p:cNvPr id="546824" name="AutoShape 8"/>
          <p:cNvCxnSpPr>
            <a:cxnSpLocks noChangeShapeType="1"/>
            <a:endCxn id="546823" idx="1"/>
          </p:cNvCxnSpPr>
          <p:nvPr/>
        </p:nvCxnSpPr>
        <p:spPr bwMode="auto">
          <a:xfrm>
            <a:off x="3603625" y="1319213"/>
            <a:ext cx="2619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546825" name="AutoShape 9"/>
          <p:cNvCxnSpPr>
            <a:cxnSpLocks noChangeShapeType="1"/>
            <a:stCxn id="546823" idx="3"/>
          </p:cNvCxnSpPr>
          <p:nvPr/>
        </p:nvCxnSpPr>
        <p:spPr bwMode="auto">
          <a:xfrm flipV="1">
            <a:off x="4670425" y="1312863"/>
            <a:ext cx="257175" cy="6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aphicFrame>
        <p:nvGraphicFramePr>
          <p:cNvPr id="60421" name="Object 5"/>
          <p:cNvGraphicFramePr>
            <a:graphicFrameLocks noChangeAspect="1"/>
          </p:cNvGraphicFramePr>
          <p:nvPr/>
        </p:nvGraphicFramePr>
        <p:xfrm>
          <a:off x="2800350" y="1116013"/>
          <a:ext cx="7413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2" name="Equation" r:id="rId10" imgW="495300" imgH="228600" progId="Equation.3">
                  <p:embed/>
                </p:oleObj>
              </mc:Choice>
              <mc:Fallback>
                <p:oleObj name="Equation" r:id="rId10" imgW="4953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1116013"/>
                        <a:ext cx="741363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2" name="Object 6"/>
          <p:cNvGraphicFramePr>
            <a:graphicFrameLocks noChangeAspect="1"/>
          </p:cNvGraphicFramePr>
          <p:nvPr/>
        </p:nvGraphicFramePr>
        <p:xfrm>
          <a:off x="5045075" y="1138238"/>
          <a:ext cx="1295400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3" name="Equation" r:id="rId12" imgW="863600" imgH="228600" progId="Equation.3">
                  <p:embed/>
                </p:oleObj>
              </mc:Choice>
              <mc:Fallback>
                <p:oleObj name="Equation" r:id="rId12" imgW="8636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5075" y="1138238"/>
                        <a:ext cx="1295400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81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Sample the Time-Frequency Plane</a:t>
            </a:r>
          </a:p>
        </p:txBody>
      </p:sp>
      <p:sp>
        <p:nvSpPr>
          <p:cNvPr id="624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9038" y="4484688"/>
            <a:ext cx="6761162" cy="1843087"/>
          </a:xfrm>
        </p:spPr>
        <p:txBody>
          <a:bodyPr/>
          <a:lstStyle/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</a:t>
            </a:r>
            <a:r>
              <a:rPr lang="en-US" sz="1600" i="1">
                <a:latin typeface="Times New Roman" charset="0"/>
                <a:ea typeface="ＭＳ Ｐゴシック" charset="0"/>
                <a:cs typeface="ＭＳ Ｐゴシック" charset="0"/>
              </a:rPr>
              <a:t>t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  coherence time</a:t>
            </a:r>
          </a:p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</a:t>
            </a:r>
            <a:r>
              <a:rPr lang="en-US" sz="1600" i="1">
                <a:latin typeface="Times New Roman" charset="0"/>
                <a:ea typeface="ＭＳ Ｐゴシック" charset="0"/>
                <a:cs typeface="ＭＳ Ｐゴシック" charset="0"/>
              </a:rPr>
              <a:t>f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  coherence bandwidth</a:t>
            </a:r>
          </a:p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Different </a:t>
            </a: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H</a:t>
            </a:r>
            <a:r>
              <a:rPr lang="en-US" sz="1600" i="1" baseline="-25000">
                <a:latin typeface="Times New Roman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1600" baseline="-25000">
                <a:latin typeface="Times New Roman" charset="0"/>
                <a:ea typeface="ＭＳ Ｐゴシック" charset="0"/>
                <a:cs typeface="ＭＳ Ｐゴシック" charset="0"/>
              </a:rPr>
              <a:t>,</a:t>
            </a:r>
            <a:r>
              <a:rPr lang="en-US" sz="1600" i="1" baseline="-25000">
                <a:latin typeface="Times New Roman" charset="0"/>
                <a:ea typeface="ＭＳ Ｐゴシック" charset="0"/>
                <a:cs typeface="ＭＳ Ｐゴシック" charset="0"/>
              </a:rPr>
              <a:t>j</a:t>
            </a:r>
            <a:r>
              <a:rPr lang="ja-JP" alt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’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s are uncorrelated with each other</a:t>
            </a:r>
          </a:p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Each </a:t>
            </a: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H</a:t>
            </a:r>
            <a:r>
              <a:rPr lang="en-US" sz="1600" i="1" baseline="-25000">
                <a:latin typeface="Times New Roman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1600" baseline="-25000">
                <a:latin typeface="Times New Roman" charset="0"/>
                <a:ea typeface="ＭＳ Ｐゴシック" charset="0"/>
                <a:cs typeface="ＭＳ Ｐゴシック" charset="0"/>
              </a:rPr>
              <a:t>,</a:t>
            </a:r>
            <a:r>
              <a:rPr lang="en-US" sz="1600" i="1" baseline="-25000">
                <a:latin typeface="Times New Roman" charset="0"/>
                <a:ea typeface="ＭＳ Ｐゴシック" charset="0"/>
                <a:cs typeface="ＭＳ Ｐゴシック" charset="0"/>
              </a:rPr>
              <a:t>j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is spatially correlated</a:t>
            </a:r>
          </a:p>
          <a:p>
            <a:r>
              <a:rPr lang="en-US" sz="1600" i="1">
                <a:latin typeface="Times New Roman" charset="0"/>
                <a:ea typeface="ＭＳ Ｐゴシック" charset="0"/>
                <a:cs typeface="ＭＳ Ｐゴシック" charset="0"/>
              </a:rPr>
              <a:t>T</a:t>
            </a:r>
            <a:r>
              <a:rPr lang="en-US" sz="1600" i="1" baseline="-25000">
                <a:latin typeface="Times New Roman" charset="0"/>
                <a:ea typeface="ＭＳ Ｐゴシック" charset="0"/>
                <a:cs typeface="ＭＳ Ｐゴシック" charset="0"/>
              </a:rPr>
              <a:t>LCB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is longest coherent block (environment property)</a:t>
            </a:r>
          </a:p>
        </p:txBody>
      </p:sp>
      <p:sp>
        <p:nvSpPr>
          <p:cNvPr id="62475" name="AutoShape 4"/>
          <p:cNvSpPr>
            <a:spLocks noChangeArrowheads="1"/>
          </p:cNvSpPr>
          <p:nvPr/>
        </p:nvSpPr>
        <p:spPr bwMode="auto">
          <a:xfrm rot="1200000">
            <a:off x="2232025" y="2008188"/>
            <a:ext cx="4902200" cy="1627187"/>
          </a:xfrm>
          <a:prstGeom prst="parallelogram">
            <a:avLst>
              <a:gd name="adj" fmla="val 135947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6" name="Line 5"/>
          <p:cNvSpPr>
            <a:spLocks noChangeShapeType="1"/>
          </p:cNvSpPr>
          <p:nvPr/>
        </p:nvSpPr>
        <p:spPr bwMode="auto">
          <a:xfrm rot="6600000" flipV="1">
            <a:off x="4358481" y="1508919"/>
            <a:ext cx="1588" cy="292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7" name="Line 6"/>
          <p:cNvSpPr>
            <a:spLocks noChangeShapeType="1"/>
          </p:cNvSpPr>
          <p:nvPr/>
        </p:nvSpPr>
        <p:spPr bwMode="auto">
          <a:xfrm>
            <a:off x="2090738" y="1376363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8" name="Line 7"/>
          <p:cNvSpPr>
            <a:spLocks noChangeShapeType="1"/>
          </p:cNvSpPr>
          <p:nvPr/>
        </p:nvSpPr>
        <p:spPr bwMode="auto">
          <a:xfrm rot="6600000">
            <a:off x="3467894" y="1781969"/>
            <a:ext cx="0" cy="2925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9" name="Line 8"/>
          <p:cNvSpPr>
            <a:spLocks noChangeShapeType="1"/>
          </p:cNvSpPr>
          <p:nvPr/>
        </p:nvSpPr>
        <p:spPr bwMode="auto">
          <a:xfrm rot="4380000" flipV="1">
            <a:off x="3254375" y="1162050"/>
            <a:ext cx="36513" cy="24685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0" name="Oval 9"/>
          <p:cNvSpPr>
            <a:spLocks noChangeArrowheads="1"/>
          </p:cNvSpPr>
          <p:nvPr/>
        </p:nvSpPr>
        <p:spPr bwMode="auto">
          <a:xfrm rot="-830165">
            <a:off x="2054225" y="2687638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1" name="Line 10"/>
          <p:cNvSpPr>
            <a:spLocks noChangeShapeType="1"/>
          </p:cNvSpPr>
          <p:nvPr/>
        </p:nvSpPr>
        <p:spPr bwMode="auto">
          <a:xfrm rot="6600000">
            <a:off x="5295107" y="1248568"/>
            <a:ext cx="0" cy="292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2" name="Oval 11"/>
          <p:cNvSpPr>
            <a:spLocks noChangeArrowheads="1"/>
          </p:cNvSpPr>
          <p:nvPr/>
        </p:nvSpPr>
        <p:spPr bwMode="auto">
          <a:xfrm rot="-830165">
            <a:off x="3867150" y="2173288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3" name="Line 12"/>
          <p:cNvSpPr>
            <a:spLocks noChangeShapeType="1"/>
          </p:cNvSpPr>
          <p:nvPr/>
        </p:nvSpPr>
        <p:spPr bwMode="auto">
          <a:xfrm rot="4380000" flipV="1">
            <a:off x="4160837" y="1489076"/>
            <a:ext cx="36513" cy="2468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4" name="Line 13"/>
          <p:cNvSpPr>
            <a:spLocks noChangeShapeType="1"/>
          </p:cNvSpPr>
          <p:nvPr/>
        </p:nvSpPr>
        <p:spPr bwMode="auto">
          <a:xfrm rot="4380000" flipV="1">
            <a:off x="5026026" y="1814512"/>
            <a:ext cx="36512" cy="2468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5" name="Oval 14"/>
          <p:cNvSpPr>
            <a:spLocks noChangeArrowheads="1"/>
          </p:cNvSpPr>
          <p:nvPr/>
        </p:nvSpPr>
        <p:spPr bwMode="auto">
          <a:xfrm rot="-830165">
            <a:off x="2955925" y="3022600"/>
            <a:ext cx="111125" cy="6826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6" name="Oval 15"/>
          <p:cNvSpPr>
            <a:spLocks noChangeArrowheads="1"/>
          </p:cNvSpPr>
          <p:nvPr/>
        </p:nvSpPr>
        <p:spPr bwMode="auto">
          <a:xfrm rot="-830165">
            <a:off x="3843338" y="2774950"/>
            <a:ext cx="111125" cy="6826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7" name="Oval 16"/>
          <p:cNvSpPr>
            <a:spLocks noChangeArrowheads="1"/>
          </p:cNvSpPr>
          <p:nvPr/>
        </p:nvSpPr>
        <p:spPr bwMode="auto">
          <a:xfrm rot="-830165">
            <a:off x="4768850" y="2508250"/>
            <a:ext cx="111125" cy="6826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8" name="Oval 17"/>
          <p:cNvSpPr>
            <a:spLocks noChangeArrowheads="1"/>
          </p:cNvSpPr>
          <p:nvPr/>
        </p:nvSpPr>
        <p:spPr bwMode="auto">
          <a:xfrm rot="-830165">
            <a:off x="3817938" y="3332163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9" name="Oval 18"/>
          <p:cNvSpPr>
            <a:spLocks noChangeArrowheads="1"/>
          </p:cNvSpPr>
          <p:nvPr/>
        </p:nvSpPr>
        <p:spPr bwMode="auto">
          <a:xfrm rot="-830165">
            <a:off x="5630863" y="2817813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2466" name="Object 2"/>
          <p:cNvGraphicFramePr>
            <a:graphicFrameLocks noChangeAspect="1"/>
          </p:cNvGraphicFramePr>
          <p:nvPr/>
        </p:nvGraphicFramePr>
        <p:xfrm>
          <a:off x="6097588" y="1447800"/>
          <a:ext cx="5873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8" name="Equation" r:id="rId4" imgW="254000" imgH="203200" progId="Equation.3">
                  <p:embed/>
                </p:oleObj>
              </mc:Choice>
              <mc:Fallback>
                <p:oleObj name="Equation" r:id="rId4" imgW="2540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7588" y="1447800"/>
                        <a:ext cx="58737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0" name="Text Box 20"/>
          <p:cNvSpPr txBox="1">
            <a:spLocks noChangeArrowheads="1"/>
          </p:cNvSpPr>
          <p:nvPr/>
        </p:nvSpPr>
        <p:spPr bwMode="auto">
          <a:xfrm rot="-960000">
            <a:off x="4375150" y="1787525"/>
            <a:ext cx="63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Time</a:t>
            </a:r>
          </a:p>
        </p:txBody>
      </p:sp>
      <p:sp>
        <p:nvSpPr>
          <p:cNvPr id="62491" name="Text Box 21"/>
          <p:cNvSpPr txBox="1">
            <a:spLocks noChangeArrowheads="1"/>
          </p:cNvSpPr>
          <p:nvPr/>
        </p:nvSpPr>
        <p:spPr bwMode="auto">
          <a:xfrm rot="1230531">
            <a:off x="4764088" y="3760788"/>
            <a:ext cx="11445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Frequency</a:t>
            </a:r>
          </a:p>
        </p:txBody>
      </p:sp>
      <p:sp>
        <p:nvSpPr>
          <p:cNvPr id="62492" name="Line 22"/>
          <p:cNvSpPr>
            <a:spLocks noChangeShapeType="1"/>
          </p:cNvSpPr>
          <p:nvPr/>
        </p:nvSpPr>
        <p:spPr bwMode="auto">
          <a:xfrm rot="6600000">
            <a:off x="3246438" y="2833688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3" name="Line 23"/>
          <p:cNvSpPr>
            <a:spLocks noChangeShapeType="1"/>
          </p:cNvSpPr>
          <p:nvPr/>
        </p:nvSpPr>
        <p:spPr bwMode="auto">
          <a:xfrm rot="4380000" flipV="1">
            <a:off x="3342481" y="1805782"/>
            <a:ext cx="36513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4" name="Oval 24"/>
          <p:cNvSpPr>
            <a:spLocks noChangeArrowheads="1"/>
          </p:cNvSpPr>
          <p:nvPr/>
        </p:nvSpPr>
        <p:spPr bwMode="auto">
          <a:xfrm rot="-830165">
            <a:off x="2941638" y="2439988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95" name="Oval 25"/>
          <p:cNvSpPr>
            <a:spLocks noChangeArrowheads="1"/>
          </p:cNvSpPr>
          <p:nvPr/>
        </p:nvSpPr>
        <p:spPr bwMode="auto">
          <a:xfrm rot="-830165">
            <a:off x="4705350" y="3084513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2467" name="Object 3"/>
          <p:cNvGraphicFramePr>
            <a:graphicFrameLocks noChangeAspect="1"/>
          </p:cNvGraphicFramePr>
          <p:nvPr/>
        </p:nvGraphicFramePr>
        <p:xfrm>
          <a:off x="3030538" y="3344863"/>
          <a:ext cx="222250" cy="19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9" name="Equation" r:id="rId6" imgW="203200" imgH="177800" progId="Equation.3">
                  <p:embed/>
                </p:oleObj>
              </mc:Choice>
              <mc:Fallback>
                <p:oleObj name="Equation" r:id="rId6" imgW="203200" imgH="177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0538" y="3344863"/>
                        <a:ext cx="222250" cy="195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3238500" y="2068513"/>
          <a:ext cx="195263" cy="13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0" name="Equation" r:id="rId8" imgW="177800" imgH="127000" progId="Equation.3">
                  <p:embed/>
                </p:oleObj>
              </mc:Choice>
              <mc:Fallback>
                <p:oleObj name="Equation" r:id="rId8" imgW="177800" imgH="127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2068513"/>
                        <a:ext cx="195263" cy="13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6" name="Freeform 28"/>
          <p:cNvSpPr>
            <a:spLocks/>
          </p:cNvSpPr>
          <p:nvPr/>
        </p:nvSpPr>
        <p:spPr bwMode="auto">
          <a:xfrm>
            <a:off x="4819650" y="1789113"/>
            <a:ext cx="1257300" cy="1249362"/>
          </a:xfrm>
          <a:custGeom>
            <a:avLst/>
            <a:gdLst>
              <a:gd name="T0" fmla="*/ 2147483647 w 792"/>
              <a:gd name="T1" fmla="*/ 0 h 787"/>
              <a:gd name="T2" fmla="*/ 2147483647 w 792"/>
              <a:gd name="T3" fmla="*/ 2147483647 h 787"/>
              <a:gd name="T4" fmla="*/ 0 w 792"/>
              <a:gd name="T5" fmla="*/ 2147483647 h 787"/>
              <a:gd name="T6" fmla="*/ 0 60000 65536"/>
              <a:gd name="T7" fmla="*/ 0 60000 65536"/>
              <a:gd name="T8" fmla="*/ 0 60000 65536"/>
              <a:gd name="T9" fmla="*/ 0 w 792"/>
              <a:gd name="T10" fmla="*/ 0 h 787"/>
              <a:gd name="T11" fmla="*/ 792 w 792"/>
              <a:gd name="T12" fmla="*/ 787 h 7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2" h="787">
                <a:moveTo>
                  <a:pt x="792" y="0"/>
                </a:moveTo>
                <a:cubicBezTo>
                  <a:pt x="705" y="49"/>
                  <a:pt x="400" y="160"/>
                  <a:pt x="268" y="291"/>
                </a:cubicBezTo>
                <a:cubicBezTo>
                  <a:pt x="136" y="422"/>
                  <a:pt x="56" y="684"/>
                  <a:pt x="0" y="787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2469" name="Object 5"/>
          <p:cNvGraphicFramePr>
            <a:graphicFrameLocks noChangeAspect="1"/>
          </p:cNvGraphicFramePr>
          <p:nvPr/>
        </p:nvGraphicFramePr>
        <p:xfrm>
          <a:off x="3595688" y="1860550"/>
          <a:ext cx="306387" cy="19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1" name="Equation" r:id="rId10" imgW="279400" imgH="177800" progId="Equation.3">
                  <p:embed/>
                </p:oleObj>
              </mc:Choice>
              <mc:Fallback>
                <p:oleObj name="Equation" r:id="rId10" imgW="279400" imgH="177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8" y="1860550"/>
                        <a:ext cx="306387" cy="19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6"/>
          <p:cNvGraphicFramePr>
            <a:graphicFrameLocks noChangeAspect="1"/>
          </p:cNvGraphicFramePr>
          <p:nvPr/>
        </p:nvGraphicFramePr>
        <p:xfrm>
          <a:off x="1825625" y="2759075"/>
          <a:ext cx="3048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2" name="Equation" r:id="rId12" imgW="279400" imgH="368300" progId="Equation.3">
                  <p:embed/>
                </p:oleObj>
              </mc:Choice>
              <mc:Fallback>
                <p:oleObj name="Equation" r:id="rId12" imgW="279400" imgH="368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25" y="2759075"/>
                        <a:ext cx="3048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1" name="Object 7"/>
          <p:cNvGraphicFramePr>
            <a:graphicFrameLocks noChangeAspect="1"/>
          </p:cNvGraphicFramePr>
          <p:nvPr/>
        </p:nvGraphicFramePr>
        <p:xfrm>
          <a:off x="3700463" y="3489325"/>
          <a:ext cx="20796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3" name="Equation" r:id="rId14" imgW="190500" imgH="368300" progId="Equation.3">
                  <p:embed/>
                </p:oleObj>
              </mc:Choice>
              <mc:Fallback>
                <p:oleObj name="Equation" r:id="rId14" imgW="190500" imgH="368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0463" y="3489325"/>
                        <a:ext cx="207962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2" name="Object 8"/>
          <p:cNvGraphicFramePr>
            <a:graphicFrameLocks noChangeAspect="1"/>
          </p:cNvGraphicFramePr>
          <p:nvPr/>
        </p:nvGraphicFramePr>
        <p:xfrm>
          <a:off x="1924050" y="2433638"/>
          <a:ext cx="111125" cy="13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4" name="Equation" r:id="rId16" imgW="101600" imgH="127000" progId="Equation.3">
                  <p:embed/>
                </p:oleObj>
              </mc:Choice>
              <mc:Fallback>
                <p:oleObj name="Equation" r:id="rId16" imgW="101600" imgH="127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2433638"/>
                        <a:ext cx="111125" cy="13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Interpolate the Time-Frequency Plane</a:t>
            </a:r>
          </a:p>
        </p:txBody>
      </p:sp>
      <p:sp>
        <p:nvSpPr>
          <p:cNvPr id="64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188" y="3916363"/>
            <a:ext cx="3600450" cy="3698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Preserve spatial correlation</a:t>
            </a:r>
          </a:p>
          <a:p>
            <a:pPr>
              <a:lnSpc>
                <a:spcPct val="80000"/>
              </a:lnSpc>
            </a:pPr>
            <a:endParaRPr lang="en-US" sz="1400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</p:txBody>
      </p:sp>
      <p:grpSp>
        <p:nvGrpSpPr>
          <p:cNvPr id="64531" name="Group 4"/>
          <p:cNvGrpSpPr>
            <a:grpSpLocks/>
          </p:cNvGrpSpPr>
          <p:nvPr/>
        </p:nvGrpSpPr>
        <p:grpSpPr bwMode="auto">
          <a:xfrm>
            <a:off x="2005013" y="1376363"/>
            <a:ext cx="5129212" cy="2720975"/>
            <a:chOff x="1263" y="867"/>
            <a:chExt cx="3231" cy="1714"/>
          </a:xfrm>
        </p:grpSpPr>
        <p:sp>
          <p:nvSpPr>
            <p:cNvPr id="64545" name="AutoShape 5"/>
            <p:cNvSpPr>
              <a:spLocks noChangeArrowheads="1"/>
            </p:cNvSpPr>
            <p:nvPr/>
          </p:nvSpPr>
          <p:spPr bwMode="auto">
            <a:xfrm rot="1200000">
              <a:off x="1406" y="1265"/>
              <a:ext cx="3088" cy="1025"/>
            </a:xfrm>
            <a:prstGeom prst="parallelogram">
              <a:avLst>
                <a:gd name="adj" fmla="val 135947"/>
              </a:avLst>
            </a:prstGeom>
            <a:gradFill rotWithShape="0">
              <a:gsLst>
                <a:gs pos="0">
                  <a:schemeClr val="bg1">
                    <a:alpha val="0"/>
                  </a:schemeClr>
                </a:gs>
                <a:gs pos="100000">
                  <a:srgbClr val="D9D9D9"/>
                </a:gs>
              </a:gsLst>
              <a:path path="rect">
                <a:fillToRect l="100000" b="10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6" name="Line 6"/>
            <p:cNvSpPr>
              <a:spLocks noChangeShapeType="1"/>
            </p:cNvSpPr>
            <p:nvPr/>
          </p:nvSpPr>
          <p:spPr bwMode="auto">
            <a:xfrm rot="6600000" flipV="1">
              <a:off x="2745" y="951"/>
              <a:ext cx="1" cy="18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7" name="Line 7"/>
            <p:cNvSpPr>
              <a:spLocks noChangeShapeType="1"/>
            </p:cNvSpPr>
            <p:nvPr/>
          </p:nvSpPr>
          <p:spPr bwMode="auto">
            <a:xfrm>
              <a:off x="1317" y="867"/>
              <a:ext cx="0" cy="8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8" name="Line 8"/>
            <p:cNvSpPr>
              <a:spLocks noChangeShapeType="1"/>
            </p:cNvSpPr>
            <p:nvPr/>
          </p:nvSpPr>
          <p:spPr bwMode="auto">
            <a:xfrm rot="6600000">
              <a:off x="2185" y="1122"/>
              <a:ext cx="0" cy="184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9" name="Line 9"/>
            <p:cNvSpPr>
              <a:spLocks noChangeShapeType="1"/>
            </p:cNvSpPr>
            <p:nvPr/>
          </p:nvSpPr>
          <p:spPr bwMode="auto">
            <a:xfrm rot="4380000" flipV="1">
              <a:off x="2050" y="732"/>
              <a:ext cx="23" cy="15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0" name="Oval 10"/>
            <p:cNvSpPr>
              <a:spLocks noChangeArrowheads="1"/>
            </p:cNvSpPr>
            <p:nvPr/>
          </p:nvSpPr>
          <p:spPr bwMode="auto">
            <a:xfrm rot="-830165">
              <a:off x="1294" y="1693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1" name="Line 11"/>
            <p:cNvSpPr>
              <a:spLocks noChangeShapeType="1"/>
            </p:cNvSpPr>
            <p:nvPr/>
          </p:nvSpPr>
          <p:spPr bwMode="auto">
            <a:xfrm rot="6600000">
              <a:off x="3336" y="786"/>
              <a:ext cx="0" cy="18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2" name="Oval 12"/>
            <p:cNvSpPr>
              <a:spLocks noChangeArrowheads="1"/>
            </p:cNvSpPr>
            <p:nvPr/>
          </p:nvSpPr>
          <p:spPr bwMode="auto">
            <a:xfrm rot="-830165">
              <a:off x="2436" y="1369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3" name="Line 13"/>
            <p:cNvSpPr>
              <a:spLocks noChangeShapeType="1"/>
            </p:cNvSpPr>
            <p:nvPr/>
          </p:nvSpPr>
          <p:spPr bwMode="auto">
            <a:xfrm rot="4380000" flipV="1">
              <a:off x="2621" y="938"/>
              <a:ext cx="23" cy="15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4" name="Line 14"/>
            <p:cNvSpPr>
              <a:spLocks noChangeShapeType="1"/>
            </p:cNvSpPr>
            <p:nvPr/>
          </p:nvSpPr>
          <p:spPr bwMode="auto">
            <a:xfrm rot="4380000" flipV="1">
              <a:off x="3166" y="1143"/>
              <a:ext cx="23" cy="15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5" name="Oval 15"/>
            <p:cNvSpPr>
              <a:spLocks noChangeArrowheads="1"/>
            </p:cNvSpPr>
            <p:nvPr/>
          </p:nvSpPr>
          <p:spPr bwMode="auto">
            <a:xfrm rot="-830165">
              <a:off x="1862" y="1904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6" name="Oval 16"/>
            <p:cNvSpPr>
              <a:spLocks noChangeArrowheads="1"/>
            </p:cNvSpPr>
            <p:nvPr/>
          </p:nvSpPr>
          <p:spPr bwMode="auto">
            <a:xfrm rot="-830165">
              <a:off x="2421" y="1748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7" name="Oval 17"/>
            <p:cNvSpPr>
              <a:spLocks noChangeArrowheads="1"/>
            </p:cNvSpPr>
            <p:nvPr/>
          </p:nvSpPr>
          <p:spPr bwMode="auto">
            <a:xfrm rot="-830165">
              <a:off x="3004" y="1580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8" name="Oval 18"/>
            <p:cNvSpPr>
              <a:spLocks noChangeArrowheads="1"/>
            </p:cNvSpPr>
            <p:nvPr/>
          </p:nvSpPr>
          <p:spPr bwMode="auto">
            <a:xfrm rot="-830165">
              <a:off x="2405" y="2099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9" name="Oval 19"/>
            <p:cNvSpPr>
              <a:spLocks noChangeArrowheads="1"/>
            </p:cNvSpPr>
            <p:nvPr/>
          </p:nvSpPr>
          <p:spPr bwMode="auto">
            <a:xfrm rot="-830165">
              <a:off x="3547" y="1775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0" name="Text Box 20"/>
            <p:cNvSpPr txBox="1">
              <a:spLocks noChangeArrowheads="1"/>
            </p:cNvSpPr>
            <p:nvPr/>
          </p:nvSpPr>
          <p:spPr bwMode="auto">
            <a:xfrm rot="-960000">
              <a:off x="2756" y="1126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Time</a:t>
              </a:r>
            </a:p>
          </p:txBody>
        </p:sp>
        <p:sp>
          <p:nvSpPr>
            <p:cNvPr id="64561" name="Text Box 21"/>
            <p:cNvSpPr txBox="1">
              <a:spLocks noChangeArrowheads="1"/>
            </p:cNvSpPr>
            <p:nvPr/>
          </p:nvSpPr>
          <p:spPr bwMode="auto">
            <a:xfrm rot="1230531">
              <a:off x="3001" y="2369"/>
              <a:ext cx="72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Frequency</a:t>
              </a:r>
            </a:p>
          </p:txBody>
        </p:sp>
        <p:sp>
          <p:nvSpPr>
            <p:cNvPr id="64562" name="Line 22"/>
            <p:cNvSpPr>
              <a:spLocks noChangeShapeType="1"/>
            </p:cNvSpPr>
            <p:nvPr/>
          </p:nvSpPr>
          <p:spPr bwMode="auto">
            <a:xfrm rot="6600000">
              <a:off x="2045" y="1785"/>
              <a:ext cx="0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3" name="Line 23"/>
            <p:cNvSpPr>
              <a:spLocks noChangeShapeType="1"/>
            </p:cNvSpPr>
            <p:nvPr/>
          </p:nvSpPr>
          <p:spPr bwMode="auto">
            <a:xfrm rot="4380000" flipV="1">
              <a:off x="2105" y="1138"/>
              <a:ext cx="23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4" name="Oval 24"/>
            <p:cNvSpPr>
              <a:spLocks noChangeArrowheads="1"/>
            </p:cNvSpPr>
            <p:nvPr/>
          </p:nvSpPr>
          <p:spPr bwMode="auto">
            <a:xfrm rot="-830165">
              <a:off x="1853" y="1537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5" name="Oval 25"/>
            <p:cNvSpPr>
              <a:spLocks noChangeArrowheads="1"/>
            </p:cNvSpPr>
            <p:nvPr/>
          </p:nvSpPr>
          <p:spPr bwMode="auto">
            <a:xfrm rot="-830165">
              <a:off x="2964" y="1943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64527" name="Object 15"/>
            <p:cNvGraphicFramePr>
              <a:graphicFrameLocks noChangeAspect="1"/>
            </p:cNvGraphicFramePr>
            <p:nvPr/>
          </p:nvGraphicFramePr>
          <p:xfrm>
            <a:off x="1909" y="2107"/>
            <a:ext cx="140" cy="1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33" name="Equation" r:id="rId4" imgW="203200" imgH="177800" progId="Equation.3">
                    <p:embed/>
                  </p:oleObj>
                </mc:Choice>
                <mc:Fallback>
                  <p:oleObj name="Equation" r:id="rId4" imgW="203200" imgH="1778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9" y="2107"/>
                          <a:ext cx="140" cy="1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8" name="Object 16"/>
            <p:cNvGraphicFramePr>
              <a:graphicFrameLocks noChangeAspect="1"/>
            </p:cNvGraphicFramePr>
            <p:nvPr/>
          </p:nvGraphicFramePr>
          <p:xfrm>
            <a:off x="2040" y="1303"/>
            <a:ext cx="123" cy="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34" name="Equation" r:id="rId6" imgW="177800" imgH="127000" progId="Equation.3">
                    <p:embed/>
                  </p:oleObj>
                </mc:Choice>
                <mc:Fallback>
                  <p:oleObj name="Equation" r:id="rId6" imgW="177800" imgH="1270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0" y="1303"/>
                          <a:ext cx="123" cy="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66" name="Oval 28"/>
            <p:cNvSpPr>
              <a:spLocks noChangeArrowheads="1"/>
            </p:cNvSpPr>
            <p:nvPr/>
          </p:nvSpPr>
          <p:spPr bwMode="auto">
            <a:xfrm rot="-830165">
              <a:off x="3262" y="1857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7" name="Oval 29"/>
            <p:cNvSpPr>
              <a:spLocks noChangeArrowheads="1"/>
            </p:cNvSpPr>
            <p:nvPr/>
          </p:nvSpPr>
          <p:spPr bwMode="auto">
            <a:xfrm rot="-830165">
              <a:off x="2726" y="1658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8" name="Oval 30"/>
            <p:cNvSpPr>
              <a:spLocks noChangeArrowheads="1"/>
            </p:cNvSpPr>
            <p:nvPr/>
          </p:nvSpPr>
          <p:spPr bwMode="auto">
            <a:xfrm rot="-830165">
              <a:off x="2166" y="1446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9" name="Oval 31"/>
            <p:cNvSpPr>
              <a:spLocks noChangeArrowheads="1"/>
            </p:cNvSpPr>
            <p:nvPr/>
          </p:nvSpPr>
          <p:spPr bwMode="auto">
            <a:xfrm rot="-830165">
              <a:off x="3249" y="1662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0" name="Oval 32"/>
            <p:cNvSpPr>
              <a:spLocks noChangeArrowheads="1"/>
            </p:cNvSpPr>
            <p:nvPr/>
          </p:nvSpPr>
          <p:spPr bwMode="auto">
            <a:xfrm rot="-830165">
              <a:off x="2986" y="1749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1" name="Oval 33"/>
            <p:cNvSpPr>
              <a:spLocks noChangeArrowheads="1"/>
            </p:cNvSpPr>
            <p:nvPr/>
          </p:nvSpPr>
          <p:spPr bwMode="auto">
            <a:xfrm rot="-830165">
              <a:off x="2695" y="1840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2" name="Oval 34"/>
            <p:cNvSpPr>
              <a:spLocks noChangeArrowheads="1"/>
            </p:cNvSpPr>
            <p:nvPr/>
          </p:nvSpPr>
          <p:spPr bwMode="auto">
            <a:xfrm rot="-830165">
              <a:off x="2140" y="1821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3" name="Oval 35"/>
            <p:cNvSpPr>
              <a:spLocks noChangeArrowheads="1"/>
            </p:cNvSpPr>
            <p:nvPr/>
          </p:nvSpPr>
          <p:spPr bwMode="auto">
            <a:xfrm rot="-830165">
              <a:off x="1599" y="1617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4" name="Oval 36"/>
            <p:cNvSpPr>
              <a:spLocks noChangeArrowheads="1"/>
            </p:cNvSpPr>
            <p:nvPr/>
          </p:nvSpPr>
          <p:spPr bwMode="auto">
            <a:xfrm rot="-830165">
              <a:off x="2107" y="1621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5" name="Oval 37"/>
            <p:cNvSpPr>
              <a:spLocks noChangeArrowheads="1"/>
            </p:cNvSpPr>
            <p:nvPr/>
          </p:nvSpPr>
          <p:spPr bwMode="auto">
            <a:xfrm rot="-830165">
              <a:off x="1859" y="1708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6" name="Oval 38"/>
            <p:cNvSpPr>
              <a:spLocks noChangeArrowheads="1"/>
            </p:cNvSpPr>
            <p:nvPr/>
          </p:nvSpPr>
          <p:spPr bwMode="auto">
            <a:xfrm rot="-830165">
              <a:off x="1568" y="1799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7" name="Oval 39"/>
            <p:cNvSpPr>
              <a:spLocks noChangeArrowheads="1"/>
            </p:cNvSpPr>
            <p:nvPr/>
          </p:nvSpPr>
          <p:spPr bwMode="auto">
            <a:xfrm rot="-830165">
              <a:off x="2670" y="1448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8" name="Oval 40"/>
            <p:cNvSpPr>
              <a:spLocks noChangeArrowheads="1"/>
            </p:cNvSpPr>
            <p:nvPr/>
          </p:nvSpPr>
          <p:spPr bwMode="auto">
            <a:xfrm rot="-830165">
              <a:off x="2407" y="1535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9" name="Oval 41"/>
            <p:cNvSpPr>
              <a:spLocks noChangeArrowheads="1"/>
            </p:cNvSpPr>
            <p:nvPr/>
          </p:nvSpPr>
          <p:spPr bwMode="auto">
            <a:xfrm rot="-830165">
              <a:off x="2414" y="1913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80" name="Oval 42"/>
            <p:cNvSpPr>
              <a:spLocks noChangeArrowheads="1"/>
            </p:cNvSpPr>
            <p:nvPr/>
          </p:nvSpPr>
          <p:spPr bwMode="auto">
            <a:xfrm rot="-830165">
              <a:off x="2123" y="2004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81" name="Oval 43"/>
            <p:cNvSpPr>
              <a:spLocks noChangeArrowheads="1"/>
            </p:cNvSpPr>
            <p:nvPr/>
          </p:nvSpPr>
          <p:spPr bwMode="auto">
            <a:xfrm rot="-830165">
              <a:off x="2683" y="2033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64514" name="Object 2"/>
          <p:cNvGraphicFramePr>
            <a:graphicFrameLocks noChangeAspect="1"/>
          </p:cNvGraphicFramePr>
          <p:nvPr/>
        </p:nvGraphicFramePr>
        <p:xfrm>
          <a:off x="6221413" y="928688"/>
          <a:ext cx="411162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5" name="Equation" r:id="rId8" imgW="177800" imgH="177800" progId="Equation.3">
                  <p:embed/>
                </p:oleObj>
              </mc:Choice>
              <mc:Fallback>
                <p:oleObj name="Equation" r:id="rId8" imgW="177800" imgH="177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1413" y="928688"/>
                        <a:ext cx="411162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32" name="Freeform 45"/>
          <p:cNvSpPr>
            <a:spLocks/>
          </p:cNvSpPr>
          <p:nvPr/>
        </p:nvSpPr>
        <p:spPr bwMode="auto">
          <a:xfrm>
            <a:off x="4856163" y="1241425"/>
            <a:ext cx="1257300" cy="1249363"/>
          </a:xfrm>
          <a:custGeom>
            <a:avLst/>
            <a:gdLst>
              <a:gd name="T0" fmla="*/ 2147483647 w 792"/>
              <a:gd name="T1" fmla="*/ 0 h 787"/>
              <a:gd name="T2" fmla="*/ 2147483647 w 792"/>
              <a:gd name="T3" fmla="*/ 2147483647 h 787"/>
              <a:gd name="T4" fmla="*/ 0 w 792"/>
              <a:gd name="T5" fmla="*/ 2147483647 h 787"/>
              <a:gd name="T6" fmla="*/ 0 60000 65536"/>
              <a:gd name="T7" fmla="*/ 0 60000 65536"/>
              <a:gd name="T8" fmla="*/ 0 60000 65536"/>
              <a:gd name="T9" fmla="*/ 0 w 792"/>
              <a:gd name="T10" fmla="*/ 0 h 787"/>
              <a:gd name="T11" fmla="*/ 792 w 792"/>
              <a:gd name="T12" fmla="*/ 787 h 7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2" h="787">
                <a:moveTo>
                  <a:pt x="792" y="0"/>
                </a:moveTo>
                <a:cubicBezTo>
                  <a:pt x="705" y="49"/>
                  <a:pt x="400" y="160"/>
                  <a:pt x="268" y="291"/>
                </a:cubicBezTo>
                <a:cubicBezTo>
                  <a:pt x="136" y="422"/>
                  <a:pt x="56" y="684"/>
                  <a:pt x="0" y="787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3" name="Freeform 46"/>
          <p:cNvSpPr>
            <a:spLocks/>
          </p:cNvSpPr>
          <p:nvPr/>
        </p:nvSpPr>
        <p:spPr bwMode="auto">
          <a:xfrm>
            <a:off x="5722938" y="2136775"/>
            <a:ext cx="738187" cy="665163"/>
          </a:xfrm>
          <a:custGeom>
            <a:avLst/>
            <a:gdLst>
              <a:gd name="T0" fmla="*/ 2147483647 w 792"/>
              <a:gd name="T1" fmla="*/ 0 h 787"/>
              <a:gd name="T2" fmla="*/ 2147483647 w 792"/>
              <a:gd name="T3" fmla="*/ 2147483647 h 787"/>
              <a:gd name="T4" fmla="*/ 0 w 792"/>
              <a:gd name="T5" fmla="*/ 2147483647 h 787"/>
              <a:gd name="T6" fmla="*/ 0 60000 65536"/>
              <a:gd name="T7" fmla="*/ 0 60000 65536"/>
              <a:gd name="T8" fmla="*/ 0 60000 65536"/>
              <a:gd name="T9" fmla="*/ 0 w 792"/>
              <a:gd name="T10" fmla="*/ 0 h 787"/>
              <a:gd name="T11" fmla="*/ 792 w 792"/>
              <a:gd name="T12" fmla="*/ 787 h 7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2" h="787">
                <a:moveTo>
                  <a:pt x="792" y="0"/>
                </a:moveTo>
                <a:cubicBezTo>
                  <a:pt x="705" y="49"/>
                  <a:pt x="400" y="160"/>
                  <a:pt x="268" y="291"/>
                </a:cubicBezTo>
                <a:cubicBezTo>
                  <a:pt x="136" y="422"/>
                  <a:pt x="56" y="684"/>
                  <a:pt x="0" y="787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6548438" y="1903413"/>
          <a:ext cx="469900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6" name="Equation" r:id="rId10" imgW="203200" imgH="177800" progId="Equation.3">
                  <p:embed/>
                </p:oleObj>
              </mc:Choice>
              <mc:Fallback>
                <p:oleObj name="Equation" r:id="rId10" imgW="203200" imgH="177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8438" y="1903413"/>
                        <a:ext cx="469900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34" name="Freeform 48"/>
          <p:cNvSpPr>
            <a:spLocks/>
          </p:cNvSpPr>
          <p:nvPr/>
        </p:nvSpPr>
        <p:spPr bwMode="auto">
          <a:xfrm>
            <a:off x="5262563" y="1711325"/>
            <a:ext cx="960437" cy="889000"/>
          </a:xfrm>
          <a:custGeom>
            <a:avLst/>
            <a:gdLst>
              <a:gd name="T0" fmla="*/ 2147483647 w 792"/>
              <a:gd name="T1" fmla="*/ 0 h 787"/>
              <a:gd name="T2" fmla="*/ 2147483647 w 792"/>
              <a:gd name="T3" fmla="*/ 2147483647 h 787"/>
              <a:gd name="T4" fmla="*/ 0 w 792"/>
              <a:gd name="T5" fmla="*/ 2147483647 h 787"/>
              <a:gd name="T6" fmla="*/ 0 60000 65536"/>
              <a:gd name="T7" fmla="*/ 0 60000 65536"/>
              <a:gd name="T8" fmla="*/ 0 60000 65536"/>
              <a:gd name="T9" fmla="*/ 0 w 792"/>
              <a:gd name="T10" fmla="*/ 0 h 787"/>
              <a:gd name="T11" fmla="*/ 792 w 792"/>
              <a:gd name="T12" fmla="*/ 787 h 7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2" h="787">
                <a:moveTo>
                  <a:pt x="792" y="0"/>
                </a:moveTo>
                <a:cubicBezTo>
                  <a:pt x="705" y="49"/>
                  <a:pt x="400" y="160"/>
                  <a:pt x="268" y="291"/>
                </a:cubicBezTo>
                <a:cubicBezTo>
                  <a:pt x="136" y="422"/>
                  <a:pt x="56" y="684"/>
                  <a:pt x="0" y="787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6324600" y="1443038"/>
          <a:ext cx="439738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7" name="Equation" r:id="rId12" imgW="190500" imgH="177800" progId="Equation.3">
                  <p:embed/>
                </p:oleObj>
              </mc:Choice>
              <mc:Fallback>
                <p:oleObj name="Equation" r:id="rId12" imgW="190500" imgH="177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443038"/>
                        <a:ext cx="439738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7" name="Object 5"/>
          <p:cNvGraphicFramePr>
            <a:graphicFrameLocks noChangeAspect="1"/>
          </p:cNvGraphicFramePr>
          <p:nvPr/>
        </p:nvGraphicFramePr>
        <p:xfrm>
          <a:off x="638175" y="5203825"/>
          <a:ext cx="26733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8" name="Equation" r:id="rId14" imgW="1155700" imgH="177800" progId="Equation.3">
                  <p:embed/>
                </p:oleObj>
              </mc:Choice>
              <mc:Fallback>
                <p:oleObj name="Equation" r:id="rId14" imgW="1155700" imgH="177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" y="5203825"/>
                        <a:ext cx="267335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615950" y="4494213"/>
            <a:ext cx="2790825" cy="1847850"/>
            <a:chOff x="388" y="2831"/>
            <a:chExt cx="1758" cy="1164"/>
          </a:xfrm>
        </p:grpSpPr>
        <p:graphicFrame>
          <p:nvGraphicFramePr>
            <p:cNvPr id="64525" name="Object 13"/>
            <p:cNvGraphicFramePr>
              <a:graphicFrameLocks noChangeAspect="1"/>
            </p:cNvGraphicFramePr>
            <p:nvPr/>
          </p:nvGraphicFramePr>
          <p:xfrm>
            <a:off x="407" y="2831"/>
            <a:ext cx="1647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39" name="Equation" r:id="rId16" imgW="1130300" imgH="177800" progId="Equation.3">
                    <p:embed/>
                  </p:oleObj>
                </mc:Choice>
                <mc:Fallback>
                  <p:oleObj name="Equation" r:id="rId16" imgW="1130300" imgH="1778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" y="2831"/>
                          <a:ext cx="1647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6" name="Object 14"/>
            <p:cNvGraphicFramePr>
              <a:graphicFrameLocks noChangeAspect="1"/>
            </p:cNvGraphicFramePr>
            <p:nvPr/>
          </p:nvGraphicFramePr>
          <p:xfrm>
            <a:off x="388" y="3736"/>
            <a:ext cx="1758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40" name="Equation" r:id="rId18" imgW="1206500" imgH="177800" progId="Equation.3">
                    <p:embed/>
                  </p:oleObj>
                </mc:Choice>
                <mc:Fallback>
                  <p:oleObj name="Equation" r:id="rId18" imgW="1206500" imgH="1778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" y="3736"/>
                          <a:ext cx="1758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39" name="Line 54"/>
            <p:cNvSpPr>
              <a:spLocks noChangeShapeType="1"/>
            </p:cNvSpPr>
            <p:nvPr/>
          </p:nvSpPr>
          <p:spPr bwMode="auto">
            <a:xfrm>
              <a:off x="1450" y="3073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0" name="Line 55"/>
            <p:cNvSpPr>
              <a:spLocks noChangeShapeType="1"/>
            </p:cNvSpPr>
            <p:nvPr/>
          </p:nvSpPr>
          <p:spPr bwMode="auto">
            <a:xfrm>
              <a:off x="979" y="3083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1" name="Line 56"/>
            <p:cNvSpPr>
              <a:spLocks noChangeShapeType="1"/>
            </p:cNvSpPr>
            <p:nvPr/>
          </p:nvSpPr>
          <p:spPr bwMode="auto">
            <a:xfrm>
              <a:off x="1946" y="3078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2" name="Line 57"/>
            <p:cNvSpPr>
              <a:spLocks noChangeShapeType="1"/>
            </p:cNvSpPr>
            <p:nvPr/>
          </p:nvSpPr>
          <p:spPr bwMode="auto">
            <a:xfrm>
              <a:off x="974" y="3542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3" name="Line 58"/>
            <p:cNvSpPr>
              <a:spLocks noChangeShapeType="1"/>
            </p:cNvSpPr>
            <p:nvPr/>
          </p:nvSpPr>
          <p:spPr bwMode="auto">
            <a:xfrm>
              <a:off x="1466" y="3548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4" name="Line 59"/>
            <p:cNvSpPr>
              <a:spLocks noChangeShapeType="1"/>
            </p:cNvSpPr>
            <p:nvPr/>
          </p:nvSpPr>
          <p:spPr bwMode="auto">
            <a:xfrm>
              <a:off x="1976" y="3544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60"/>
          <p:cNvGrpSpPr>
            <a:grpSpLocks/>
          </p:cNvGrpSpPr>
          <p:nvPr/>
        </p:nvGrpSpPr>
        <p:grpSpPr bwMode="auto">
          <a:xfrm>
            <a:off x="3800475" y="4378325"/>
            <a:ext cx="4595813" cy="1890713"/>
            <a:chOff x="2394" y="2758"/>
            <a:chExt cx="2895" cy="1191"/>
          </a:xfrm>
        </p:grpSpPr>
        <p:graphicFrame>
          <p:nvGraphicFramePr>
            <p:cNvPr id="64522" name="Object 10"/>
            <p:cNvGraphicFramePr>
              <a:graphicFrameLocks noChangeAspect="1"/>
            </p:cNvGraphicFramePr>
            <p:nvPr/>
          </p:nvGraphicFramePr>
          <p:xfrm>
            <a:off x="3432" y="2758"/>
            <a:ext cx="1426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41" name="Equation" r:id="rId20" imgW="977900" imgH="228600" progId="Equation.3">
                    <p:embed/>
                  </p:oleObj>
                </mc:Choice>
                <mc:Fallback>
                  <p:oleObj name="Equation" r:id="rId20" imgW="977900" imgH="2286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2" y="2758"/>
                          <a:ext cx="1426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3" name="Object 11"/>
            <p:cNvGraphicFramePr>
              <a:graphicFrameLocks noChangeAspect="1"/>
            </p:cNvGraphicFramePr>
            <p:nvPr/>
          </p:nvGraphicFramePr>
          <p:xfrm>
            <a:off x="3419" y="3152"/>
            <a:ext cx="1870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42" name="Equation" r:id="rId22" imgW="1282700" imgH="241300" progId="Equation.3">
                    <p:embed/>
                  </p:oleObj>
                </mc:Choice>
                <mc:Fallback>
                  <p:oleObj name="Equation" r:id="rId22" imgW="1282700" imgH="2413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9" y="3152"/>
                          <a:ext cx="1870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4" name="Object 12"/>
            <p:cNvGraphicFramePr>
              <a:graphicFrameLocks noChangeAspect="1"/>
            </p:cNvGraphicFramePr>
            <p:nvPr/>
          </p:nvGraphicFramePr>
          <p:xfrm>
            <a:off x="3450" y="3616"/>
            <a:ext cx="1408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43" name="Equation" r:id="rId24" imgW="965200" imgH="228600" progId="Equation.3">
                    <p:embed/>
                  </p:oleObj>
                </mc:Choice>
                <mc:Fallback>
                  <p:oleObj name="Equation" r:id="rId24" imgW="965200" imgH="228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0" y="3616"/>
                          <a:ext cx="1408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37" name="AutoShape 64"/>
            <p:cNvSpPr>
              <a:spLocks/>
            </p:cNvSpPr>
            <p:nvPr/>
          </p:nvSpPr>
          <p:spPr bwMode="auto">
            <a:xfrm>
              <a:off x="3279" y="2832"/>
              <a:ext cx="140" cy="1109"/>
            </a:xfrm>
            <a:prstGeom prst="leftBrace">
              <a:avLst>
                <a:gd name="adj1" fmla="val 6601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8" name="Line 65"/>
            <p:cNvSpPr>
              <a:spLocks noChangeShapeType="1"/>
            </p:cNvSpPr>
            <p:nvPr/>
          </p:nvSpPr>
          <p:spPr bwMode="auto">
            <a:xfrm>
              <a:off x="2394" y="3385"/>
              <a:ext cx="8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3595688" y="1860550"/>
          <a:ext cx="306387" cy="19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4" name="Equation" r:id="rId26" imgW="279400" imgH="177800" progId="Equation.3">
                  <p:embed/>
                </p:oleObj>
              </mc:Choice>
              <mc:Fallback>
                <p:oleObj name="Equation" r:id="rId26" imgW="279400" imgH="177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8" y="1860550"/>
                        <a:ext cx="306387" cy="19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9" name="Object 7"/>
          <p:cNvGraphicFramePr>
            <a:graphicFrameLocks noChangeAspect="1"/>
          </p:cNvGraphicFramePr>
          <p:nvPr/>
        </p:nvGraphicFramePr>
        <p:xfrm>
          <a:off x="1825625" y="2759075"/>
          <a:ext cx="3048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5" name="Equation" r:id="rId28" imgW="279400" imgH="368300" progId="Equation.3">
                  <p:embed/>
                </p:oleObj>
              </mc:Choice>
              <mc:Fallback>
                <p:oleObj name="Equation" r:id="rId28" imgW="279400" imgH="368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25" y="2759075"/>
                        <a:ext cx="3048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0" name="Object 8"/>
          <p:cNvGraphicFramePr>
            <a:graphicFrameLocks noChangeAspect="1"/>
          </p:cNvGraphicFramePr>
          <p:nvPr/>
        </p:nvGraphicFramePr>
        <p:xfrm>
          <a:off x="3700463" y="3489325"/>
          <a:ext cx="20796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6" name="Equation" r:id="rId30" imgW="190500" imgH="368300" progId="Equation.3">
                  <p:embed/>
                </p:oleObj>
              </mc:Choice>
              <mc:Fallback>
                <p:oleObj name="Equation" r:id="rId30" imgW="190500" imgH="368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0463" y="3489325"/>
                        <a:ext cx="207962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1" name="Object 9"/>
          <p:cNvGraphicFramePr>
            <a:graphicFrameLocks noChangeAspect="1"/>
          </p:cNvGraphicFramePr>
          <p:nvPr/>
        </p:nvGraphicFramePr>
        <p:xfrm>
          <a:off x="1924050" y="2433638"/>
          <a:ext cx="111125" cy="13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47" name="Equation" r:id="rId32" imgW="101600" imgH="127000" progId="Equation.3">
                  <p:embed/>
                </p:oleObj>
              </mc:Choice>
              <mc:Fallback>
                <p:oleObj name="Equation" r:id="rId32" imgW="101600" imgH="127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2433638"/>
                        <a:ext cx="111125" cy="13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Convert to Doppler-Lag Plane</a:t>
            </a:r>
          </a:p>
        </p:txBody>
      </p:sp>
      <p:sp>
        <p:nvSpPr>
          <p:cNvPr id="665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4525" y="4054475"/>
            <a:ext cx="7772400" cy="1298575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Take 2-D FFT over each spatial component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Time -&gt; Doppler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Frequency -&gt; Lag</a:t>
            </a:r>
          </a:p>
        </p:txBody>
      </p:sp>
      <p:sp>
        <p:nvSpPr>
          <p:cNvPr id="66567" name="AutoShape 4"/>
          <p:cNvSpPr>
            <a:spLocks noChangeArrowheads="1"/>
          </p:cNvSpPr>
          <p:nvPr/>
        </p:nvSpPr>
        <p:spPr bwMode="auto">
          <a:xfrm rot="1200000">
            <a:off x="3478213" y="1778000"/>
            <a:ext cx="4902200" cy="1627188"/>
          </a:xfrm>
          <a:prstGeom prst="parallelogram">
            <a:avLst>
              <a:gd name="adj" fmla="val 135947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8" name="Line 5"/>
          <p:cNvSpPr>
            <a:spLocks noChangeShapeType="1"/>
          </p:cNvSpPr>
          <p:nvPr/>
        </p:nvSpPr>
        <p:spPr bwMode="auto">
          <a:xfrm rot="6600000" flipV="1">
            <a:off x="5604669" y="1278732"/>
            <a:ext cx="1587" cy="292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9" name="Line 6"/>
          <p:cNvSpPr>
            <a:spLocks noChangeShapeType="1"/>
          </p:cNvSpPr>
          <p:nvPr/>
        </p:nvSpPr>
        <p:spPr bwMode="auto">
          <a:xfrm>
            <a:off x="3336925" y="1146175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0" name="Line 7"/>
          <p:cNvSpPr>
            <a:spLocks noChangeShapeType="1"/>
          </p:cNvSpPr>
          <p:nvPr/>
        </p:nvSpPr>
        <p:spPr bwMode="auto">
          <a:xfrm rot="6600000">
            <a:off x="4714082" y="1551781"/>
            <a:ext cx="0" cy="29257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Line 8"/>
          <p:cNvSpPr>
            <a:spLocks noChangeShapeType="1"/>
          </p:cNvSpPr>
          <p:nvPr/>
        </p:nvSpPr>
        <p:spPr bwMode="auto">
          <a:xfrm rot="4380000" flipV="1">
            <a:off x="4500563" y="931863"/>
            <a:ext cx="36512" cy="24685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2" name="Oval 9"/>
          <p:cNvSpPr>
            <a:spLocks noChangeArrowheads="1"/>
          </p:cNvSpPr>
          <p:nvPr/>
        </p:nvSpPr>
        <p:spPr bwMode="auto">
          <a:xfrm rot="-830165">
            <a:off x="3300413" y="245745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3" name="Line 10"/>
          <p:cNvSpPr>
            <a:spLocks noChangeShapeType="1"/>
          </p:cNvSpPr>
          <p:nvPr/>
        </p:nvSpPr>
        <p:spPr bwMode="auto">
          <a:xfrm rot="6600000">
            <a:off x="6541294" y="1018382"/>
            <a:ext cx="0" cy="292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4" name="Oval 11"/>
          <p:cNvSpPr>
            <a:spLocks noChangeArrowheads="1"/>
          </p:cNvSpPr>
          <p:nvPr/>
        </p:nvSpPr>
        <p:spPr bwMode="auto">
          <a:xfrm rot="-830165">
            <a:off x="5113338" y="19431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5" name="Line 12"/>
          <p:cNvSpPr>
            <a:spLocks noChangeShapeType="1"/>
          </p:cNvSpPr>
          <p:nvPr/>
        </p:nvSpPr>
        <p:spPr bwMode="auto">
          <a:xfrm rot="4380000" flipV="1">
            <a:off x="5407026" y="1258887"/>
            <a:ext cx="36512" cy="2468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6" name="Line 13"/>
          <p:cNvSpPr>
            <a:spLocks noChangeShapeType="1"/>
          </p:cNvSpPr>
          <p:nvPr/>
        </p:nvSpPr>
        <p:spPr bwMode="auto">
          <a:xfrm rot="4380000" flipV="1">
            <a:off x="6272212" y="1584326"/>
            <a:ext cx="36513" cy="2468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7" name="Oval 14"/>
          <p:cNvSpPr>
            <a:spLocks noChangeArrowheads="1"/>
          </p:cNvSpPr>
          <p:nvPr/>
        </p:nvSpPr>
        <p:spPr bwMode="auto">
          <a:xfrm rot="-830165">
            <a:off x="4202113" y="279241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8" name="Oval 15"/>
          <p:cNvSpPr>
            <a:spLocks noChangeArrowheads="1"/>
          </p:cNvSpPr>
          <p:nvPr/>
        </p:nvSpPr>
        <p:spPr bwMode="auto">
          <a:xfrm rot="-830165">
            <a:off x="5089525" y="254476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9" name="Oval 16"/>
          <p:cNvSpPr>
            <a:spLocks noChangeArrowheads="1"/>
          </p:cNvSpPr>
          <p:nvPr/>
        </p:nvSpPr>
        <p:spPr bwMode="auto">
          <a:xfrm rot="-830165">
            <a:off x="6015038" y="227806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0" name="Oval 17"/>
          <p:cNvSpPr>
            <a:spLocks noChangeArrowheads="1"/>
          </p:cNvSpPr>
          <p:nvPr/>
        </p:nvSpPr>
        <p:spPr bwMode="auto">
          <a:xfrm rot="-830165">
            <a:off x="5064125" y="3101975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1" name="Oval 18"/>
          <p:cNvSpPr>
            <a:spLocks noChangeArrowheads="1"/>
          </p:cNvSpPr>
          <p:nvPr/>
        </p:nvSpPr>
        <p:spPr bwMode="auto">
          <a:xfrm rot="-830165">
            <a:off x="6877050" y="2587625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2" name="Text Box 19"/>
          <p:cNvSpPr txBox="1">
            <a:spLocks noChangeArrowheads="1"/>
          </p:cNvSpPr>
          <p:nvPr/>
        </p:nvSpPr>
        <p:spPr bwMode="auto">
          <a:xfrm rot="-960000">
            <a:off x="5610225" y="1520825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Doppler</a:t>
            </a:r>
          </a:p>
        </p:txBody>
      </p:sp>
      <p:sp>
        <p:nvSpPr>
          <p:cNvPr id="66583" name="Text Box 20"/>
          <p:cNvSpPr txBox="1">
            <a:spLocks noChangeArrowheads="1"/>
          </p:cNvSpPr>
          <p:nvPr/>
        </p:nvSpPr>
        <p:spPr bwMode="auto">
          <a:xfrm rot="1230531">
            <a:off x="6029325" y="3422650"/>
            <a:ext cx="523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Lag</a:t>
            </a:r>
          </a:p>
        </p:txBody>
      </p:sp>
      <p:sp>
        <p:nvSpPr>
          <p:cNvPr id="66584" name="Line 21"/>
          <p:cNvSpPr>
            <a:spLocks noChangeShapeType="1"/>
          </p:cNvSpPr>
          <p:nvPr/>
        </p:nvSpPr>
        <p:spPr bwMode="auto">
          <a:xfrm rot="6600000">
            <a:off x="4013994" y="1916906"/>
            <a:ext cx="0" cy="1919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5" name="Line 22"/>
          <p:cNvSpPr>
            <a:spLocks noChangeShapeType="1"/>
          </p:cNvSpPr>
          <p:nvPr/>
        </p:nvSpPr>
        <p:spPr bwMode="auto">
          <a:xfrm rot="4380000" flipV="1">
            <a:off x="4102101" y="1190625"/>
            <a:ext cx="36512" cy="1919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6" name="Oval 23"/>
          <p:cNvSpPr>
            <a:spLocks noChangeArrowheads="1"/>
          </p:cNvSpPr>
          <p:nvPr/>
        </p:nvSpPr>
        <p:spPr bwMode="auto">
          <a:xfrm rot="-830165">
            <a:off x="4187825" y="22098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7" name="Oval 24"/>
          <p:cNvSpPr>
            <a:spLocks noChangeArrowheads="1"/>
          </p:cNvSpPr>
          <p:nvPr/>
        </p:nvSpPr>
        <p:spPr bwMode="auto">
          <a:xfrm rot="-830165">
            <a:off x="5951538" y="2854325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8" name="Oval 25"/>
          <p:cNvSpPr>
            <a:spLocks noChangeArrowheads="1"/>
          </p:cNvSpPr>
          <p:nvPr/>
        </p:nvSpPr>
        <p:spPr bwMode="auto">
          <a:xfrm rot="-830165">
            <a:off x="6424613" y="27178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9" name="Oval 26"/>
          <p:cNvSpPr>
            <a:spLocks noChangeArrowheads="1"/>
          </p:cNvSpPr>
          <p:nvPr/>
        </p:nvSpPr>
        <p:spPr bwMode="auto">
          <a:xfrm rot="-830165">
            <a:off x="5573713" y="2401888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0" name="Oval 27"/>
          <p:cNvSpPr>
            <a:spLocks noChangeArrowheads="1"/>
          </p:cNvSpPr>
          <p:nvPr/>
        </p:nvSpPr>
        <p:spPr bwMode="auto">
          <a:xfrm rot="-830165">
            <a:off x="4684713" y="2065338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1" name="Oval 28"/>
          <p:cNvSpPr>
            <a:spLocks noChangeArrowheads="1"/>
          </p:cNvSpPr>
          <p:nvPr/>
        </p:nvSpPr>
        <p:spPr bwMode="auto">
          <a:xfrm rot="-830165">
            <a:off x="6403975" y="2408238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2" name="Oval 29"/>
          <p:cNvSpPr>
            <a:spLocks noChangeArrowheads="1"/>
          </p:cNvSpPr>
          <p:nvPr/>
        </p:nvSpPr>
        <p:spPr bwMode="auto">
          <a:xfrm rot="-830165">
            <a:off x="5986463" y="254635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3" name="Oval 30"/>
          <p:cNvSpPr>
            <a:spLocks noChangeArrowheads="1"/>
          </p:cNvSpPr>
          <p:nvPr/>
        </p:nvSpPr>
        <p:spPr bwMode="auto">
          <a:xfrm rot="-830165">
            <a:off x="5524500" y="269081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4" name="Oval 31"/>
          <p:cNvSpPr>
            <a:spLocks noChangeArrowheads="1"/>
          </p:cNvSpPr>
          <p:nvPr/>
        </p:nvSpPr>
        <p:spPr bwMode="auto">
          <a:xfrm rot="-830165">
            <a:off x="4643438" y="266065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5" name="Oval 32"/>
          <p:cNvSpPr>
            <a:spLocks noChangeArrowheads="1"/>
          </p:cNvSpPr>
          <p:nvPr/>
        </p:nvSpPr>
        <p:spPr bwMode="auto">
          <a:xfrm rot="-830165">
            <a:off x="3784600" y="23368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6" name="Oval 33"/>
          <p:cNvSpPr>
            <a:spLocks noChangeArrowheads="1"/>
          </p:cNvSpPr>
          <p:nvPr/>
        </p:nvSpPr>
        <p:spPr bwMode="auto">
          <a:xfrm rot="-830165">
            <a:off x="4591050" y="234315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7" name="Oval 34"/>
          <p:cNvSpPr>
            <a:spLocks noChangeArrowheads="1"/>
          </p:cNvSpPr>
          <p:nvPr/>
        </p:nvSpPr>
        <p:spPr bwMode="auto">
          <a:xfrm rot="-830165">
            <a:off x="4197350" y="248126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8" name="Oval 35"/>
          <p:cNvSpPr>
            <a:spLocks noChangeArrowheads="1"/>
          </p:cNvSpPr>
          <p:nvPr/>
        </p:nvSpPr>
        <p:spPr bwMode="auto">
          <a:xfrm rot="-830165">
            <a:off x="3735388" y="2625725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9" name="Oval 36"/>
          <p:cNvSpPr>
            <a:spLocks noChangeArrowheads="1"/>
          </p:cNvSpPr>
          <p:nvPr/>
        </p:nvSpPr>
        <p:spPr bwMode="auto">
          <a:xfrm rot="-830165">
            <a:off x="5484813" y="206851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00" name="Oval 37"/>
          <p:cNvSpPr>
            <a:spLocks noChangeArrowheads="1"/>
          </p:cNvSpPr>
          <p:nvPr/>
        </p:nvSpPr>
        <p:spPr bwMode="auto">
          <a:xfrm rot="-830165">
            <a:off x="5067300" y="2206625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01" name="Oval 38"/>
          <p:cNvSpPr>
            <a:spLocks noChangeArrowheads="1"/>
          </p:cNvSpPr>
          <p:nvPr/>
        </p:nvSpPr>
        <p:spPr bwMode="auto">
          <a:xfrm rot="-830165">
            <a:off x="5078413" y="28067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02" name="Oval 39"/>
          <p:cNvSpPr>
            <a:spLocks noChangeArrowheads="1"/>
          </p:cNvSpPr>
          <p:nvPr/>
        </p:nvSpPr>
        <p:spPr bwMode="auto">
          <a:xfrm rot="-830165">
            <a:off x="4616450" y="295116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03" name="Oval 40"/>
          <p:cNvSpPr>
            <a:spLocks noChangeArrowheads="1"/>
          </p:cNvSpPr>
          <p:nvPr/>
        </p:nvSpPr>
        <p:spPr bwMode="auto">
          <a:xfrm rot="-830165">
            <a:off x="5505450" y="29972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04" name="AutoShape 41"/>
          <p:cNvSpPr>
            <a:spLocks noChangeArrowheads="1"/>
          </p:cNvSpPr>
          <p:nvPr/>
        </p:nvSpPr>
        <p:spPr bwMode="auto">
          <a:xfrm rot="1200000">
            <a:off x="379413" y="1433513"/>
            <a:ext cx="2578100" cy="871537"/>
          </a:xfrm>
          <a:prstGeom prst="parallelogram">
            <a:avLst>
              <a:gd name="adj" fmla="val 133485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05" name="Line 42"/>
          <p:cNvSpPr>
            <a:spLocks noChangeShapeType="1"/>
          </p:cNvSpPr>
          <p:nvPr/>
        </p:nvSpPr>
        <p:spPr bwMode="auto">
          <a:xfrm rot="6600000" flipV="1">
            <a:off x="1497807" y="1180306"/>
            <a:ext cx="1588" cy="153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06" name="Line 43"/>
          <p:cNvSpPr>
            <a:spLocks noChangeShapeType="1"/>
          </p:cNvSpPr>
          <p:nvPr/>
        </p:nvSpPr>
        <p:spPr bwMode="auto">
          <a:xfrm>
            <a:off x="304800" y="1095375"/>
            <a:ext cx="0" cy="7350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07" name="Line 44"/>
          <p:cNvSpPr>
            <a:spLocks noChangeShapeType="1"/>
          </p:cNvSpPr>
          <p:nvPr/>
        </p:nvSpPr>
        <p:spPr bwMode="auto">
          <a:xfrm rot="6600000">
            <a:off x="1029494" y="1326356"/>
            <a:ext cx="0" cy="1538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08" name="Line 45"/>
          <p:cNvSpPr>
            <a:spLocks noChangeShapeType="1"/>
          </p:cNvSpPr>
          <p:nvPr/>
        </p:nvSpPr>
        <p:spPr bwMode="auto">
          <a:xfrm rot="4380000" flipV="1">
            <a:off x="917576" y="992187"/>
            <a:ext cx="19050" cy="12985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09" name="Oval 46"/>
          <p:cNvSpPr>
            <a:spLocks noChangeArrowheads="1"/>
          </p:cNvSpPr>
          <p:nvPr/>
        </p:nvSpPr>
        <p:spPr bwMode="auto">
          <a:xfrm rot="-830165">
            <a:off x="285750" y="1797050"/>
            <a:ext cx="58738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0" name="Line 47"/>
          <p:cNvSpPr>
            <a:spLocks noChangeShapeType="1"/>
          </p:cNvSpPr>
          <p:nvPr/>
        </p:nvSpPr>
        <p:spPr bwMode="auto">
          <a:xfrm rot="6600000">
            <a:off x="1989932" y="1040606"/>
            <a:ext cx="0" cy="153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11" name="Oval 48"/>
          <p:cNvSpPr>
            <a:spLocks noChangeArrowheads="1"/>
          </p:cNvSpPr>
          <p:nvPr/>
        </p:nvSpPr>
        <p:spPr bwMode="auto">
          <a:xfrm rot="-830165">
            <a:off x="1239838" y="1522413"/>
            <a:ext cx="58737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2" name="Line 49"/>
          <p:cNvSpPr>
            <a:spLocks noChangeShapeType="1"/>
          </p:cNvSpPr>
          <p:nvPr/>
        </p:nvSpPr>
        <p:spPr bwMode="auto">
          <a:xfrm rot="4380000" flipV="1">
            <a:off x="1393826" y="1166812"/>
            <a:ext cx="19050" cy="1298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13" name="Line 50"/>
          <p:cNvSpPr>
            <a:spLocks noChangeShapeType="1"/>
          </p:cNvSpPr>
          <p:nvPr/>
        </p:nvSpPr>
        <p:spPr bwMode="auto">
          <a:xfrm rot="4380000" flipV="1">
            <a:off x="1849438" y="1341437"/>
            <a:ext cx="19050" cy="1298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14" name="Oval 51"/>
          <p:cNvSpPr>
            <a:spLocks noChangeArrowheads="1"/>
          </p:cNvSpPr>
          <p:nvPr/>
        </p:nvSpPr>
        <p:spPr bwMode="auto">
          <a:xfrm rot="-830165">
            <a:off x="760413" y="1976438"/>
            <a:ext cx="58737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5" name="Oval 52"/>
          <p:cNvSpPr>
            <a:spLocks noChangeArrowheads="1"/>
          </p:cNvSpPr>
          <p:nvPr/>
        </p:nvSpPr>
        <p:spPr bwMode="auto">
          <a:xfrm rot="-830165">
            <a:off x="1227138" y="1844675"/>
            <a:ext cx="58737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6" name="Oval 53"/>
          <p:cNvSpPr>
            <a:spLocks noChangeArrowheads="1"/>
          </p:cNvSpPr>
          <p:nvPr/>
        </p:nvSpPr>
        <p:spPr bwMode="auto">
          <a:xfrm rot="-830165">
            <a:off x="1712913" y="1701800"/>
            <a:ext cx="58737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7" name="Oval 54"/>
          <p:cNvSpPr>
            <a:spLocks noChangeArrowheads="1"/>
          </p:cNvSpPr>
          <p:nvPr/>
        </p:nvSpPr>
        <p:spPr bwMode="auto">
          <a:xfrm rot="-830165">
            <a:off x="1214438" y="2143125"/>
            <a:ext cx="57150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8" name="Oval 55"/>
          <p:cNvSpPr>
            <a:spLocks noChangeArrowheads="1"/>
          </p:cNvSpPr>
          <p:nvPr/>
        </p:nvSpPr>
        <p:spPr bwMode="auto">
          <a:xfrm rot="-830165">
            <a:off x="2166938" y="1866900"/>
            <a:ext cx="58737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9" name="Text Box 56"/>
          <p:cNvSpPr txBox="1">
            <a:spLocks noChangeArrowheads="1"/>
          </p:cNvSpPr>
          <p:nvPr/>
        </p:nvSpPr>
        <p:spPr bwMode="auto">
          <a:xfrm rot="-960000">
            <a:off x="1468438" y="1282700"/>
            <a:ext cx="466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/>
              <a:t>Time</a:t>
            </a:r>
          </a:p>
        </p:txBody>
      </p:sp>
      <p:sp>
        <p:nvSpPr>
          <p:cNvPr id="66620" name="Text Box 57"/>
          <p:cNvSpPr txBox="1">
            <a:spLocks noChangeArrowheads="1"/>
          </p:cNvSpPr>
          <p:nvPr/>
        </p:nvSpPr>
        <p:spPr bwMode="auto">
          <a:xfrm rot="1230531">
            <a:off x="1697038" y="2363788"/>
            <a:ext cx="7842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/>
              <a:t>Frequency</a:t>
            </a:r>
          </a:p>
        </p:txBody>
      </p:sp>
      <p:sp>
        <p:nvSpPr>
          <p:cNvPr id="66621" name="Line 58"/>
          <p:cNvSpPr>
            <a:spLocks noChangeShapeType="1"/>
          </p:cNvSpPr>
          <p:nvPr/>
        </p:nvSpPr>
        <p:spPr bwMode="auto">
          <a:xfrm rot="6600000">
            <a:off x="913607" y="1880393"/>
            <a:ext cx="0" cy="4810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22" name="Line 59"/>
          <p:cNvSpPr>
            <a:spLocks noChangeShapeType="1"/>
          </p:cNvSpPr>
          <p:nvPr/>
        </p:nvSpPr>
        <p:spPr bwMode="auto">
          <a:xfrm rot="4380000" flipV="1">
            <a:off x="964407" y="1329531"/>
            <a:ext cx="19050" cy="4810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23" name="Oval 60"/>
          <p:cNvSpPr>
            <a:spLocks noChangeArrowheads="1"/>
          </p:cNvSpPr>
          <p:nvPr/>
        </p:nvSpPr>
        <p:spPr bwMode="auto">
          <a:xfrm rot="-830165">
            <a:off x="752475" y="1665288"/>
            <a:ext cx="58738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24" name="Oval 61"/>
          <p:cNvSpPr>
            <a:spLocks noChangeArrowheads="1"/>
          </p:cNvSpPr>
          <p:nvPr/>
        </p:nvSpPr>
        <p:spPr bwMode="auto">
          <a:xfrm rot="-830165">
            <a:off x="1679575" y="2009775"/>
            <a:ext cx="58738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6562" name="Object 2"/>
          <p:cNvGraphicFramePr>
            <a:graphicFrameLocks noChangeAspect="1"/>
          </p:cNvGraphicFramePr>
          <p:nvPr/>
        </p:nvGraphicFramePr>
        <p:xfrm>
          <a:off x="728663" y="2149475"/>
          <a:ext cx="23495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77" name="Equation" r:id="rId4" imgW="203200" imgH="177800" progId="Equation.3">
                  <p:embed/>
                </p:oleObj>
              </mc:Choice>
              <mc:Fallback>
                <p:oleObj name="Equation" r:id="rId4" imgW="203200" imgH="177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3" y="2149475"/>
                        <a:ext cx="234950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3" name="Object 3"/>
          <p:cNvGraphicFramePr>
            <a:graphicFrameLocks noChangeAspect="1"/>
          </p:cNvGraphicFramePr>
          <p:nvPr/>
        </p:nvGraphicFramePr>
        <p:xfrm>
          <a:off x="860425" y="1377950"/>
          <a:ext cx="20637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78" name="Equation" r:id="rId6" imgW="177800" imgH="127000" progId="Equation.3">
                  <p:embed/>
                </p:oleObj>
              </mc:Choice>
              <mc:Fallback>
                <p:oleObj name="Equation" r:id="rId6" imgW="177800" imgH="127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" y="1377950"/>
                        <a:ext cx="20637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25" name="Oval 64"/>
          <p:cNvSpPr>
            <a:spLocks noChangeArrowheads="1"/>
          </p:cNvSpPr>
          <p:nvPr/>
        </p:nvSpPr>
        <p:spPr bwMode="auto">
          <a:xfrm rot="-830165">
            <a:off x="1928813" y="1936750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26" name="Oval 65"/>
          <p:cNvSpPr>
            <a:spLocks noChangeArrowheads="1"/>
          </p:cNvSpPr>
          <p:nvPr/>
        </p:nvSpPr>
        <p:spPr bwMode="auto">
          <a:xfrm rot="-830165">
            <a:off x="1481138" y="1766888"/>
            <a:ext cx="58737" cy="38100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27" name="Oval 66"/>
          <p:cNvSpPr>
            <a:spLocks noChangeArrowheads="1"/>
          </p:cNvSpPr>
          <p:nvPr/>
        </p:nvSpPr>
        <p:spPr bwMode="auto">
          <a:xfrm rot="-830165">
            <a:off x="1014413" y="1587500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28" name="Oval 67"/>
          <p:cNvSpPr>
            <a:spLocks noChangeArrowheads="1"/>
          </p:cNvSpPr>
          <p:nvPr/>
        </p:nvSpPr>
        <p:spPr bwMode="auto">
          <a:xfrm rot="-830165">
            <a:off x="1917700" y="1771650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29" name="Oval 68"/>
          <p:cNvSpPr>
            <a:spLocks noChangeArrowheads="1"/>
          </p:cNvSpPr>
          <p:nvPr/>
        </p:nvSpPr>
        <p:spPr bwMode="auto">
          <a:xfrm rot="-830165">
            <a:off x="1698625" y="1844675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0" name="Oval 69"/>
          <p:cNvSpPr>
            <a:spLocks noChangeArrowheads="1"/>
          </p:cNvSpPr>
          <p:nvPr/>
        </p:nvSpPr>
        <p:spPr bwMode="auto">
          <a:xfrm rot="-830165">
            <a:off x="1455738" y="1922463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1" name="Oval 70"/>
          <p:cNvSpPr>
            <a:spLocks noChangeArrowheads="1"/>
          </p:cNvSpPr>
          <p:nvPr/>
        </p:nvSpPr>
        <p:spPr bwMode="auto">
          <a:xfrm rot="-830165">
            <a:off x="992188" y="1906588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2" name="Oval 71"/>
          <p:cNvSpPr>
            <a:spLocks noChangeArrowheads="1"/>
          </p:cNvSpPr>
          <p:nvPr/>
        </p:nvSpPr>
        <p:spPr bwMode="auto">
          <a:xfrm rot="-830165">
            <a:off x="541338" y="1733550"/>
            <a:ext cx="57150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3" name="Oval 72"/>
          <p:cNvSpPr>
            <a:spLocks noChangeArrowheads="1"/>
          </p:cNvSpPr>
          <p:nvPr/>
        </p:nvSpPr>
        <p:spPr bwMode="auto">
          <a:xfrm rot="-830165">
            <a:off x="965200" y="1736725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4" name="Oval 73"/>
          <p:cNvSpPr>
            <a:spLocks noChangeArrowheads="1"/>
          </p:cNvSpPr>
          <p:nvPr/>
        </p:nvSpPr>
        <p:spPr bwMode="auto">
          <a:xfrm rot="-830165">
            <a:off x="757238" y="1809750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5" name="Oval 74"/>
          <p:cNvSpPr>
            <a:spLocks noChangeArrowheads="1"/>
          </p:cNvSpPr>
          <p:nvPr/>
        </p:nvSpPr>
        <p:spPr bwMode="auto">
          <a:xfrm rot="-830165">
            <a:off x="514350" y="1887538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6" name="Oval 75"/>
          <p:cNvSpPr>
            <a:spLocks noChangeArrowheads="1"/>
          </p:cNvSpPr>
          <p:nvPr/>
        </p:nvSpPr>
        <p:spPr bwMode="auto">
          <a:xfrm rot="-830165">
            <a:off x="1435100" y="1589088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7" name="Oval 76"/>
          <p:cNvSpPr>
            <a:spLocks noChangeArrowheads="1"/>
          </p:cNvSpPr>
          <p:nvPr/>
        </p:nvSpPr>
        <p:spPr bwMode="auto">
          <a:xfrm rot="-830165">
            <a:off x="1216025" y="1663700"/>
            <a:ext cx="57150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8" name="Oval 77"/>
          <p:cNvSpPr>
            <a:spLocks noChangeArrowheads="1"/>
          </p:cNvSpPr>
          <p:nvPr/>
        </p:nvSpPr>
        <p:spPr bwMode="auto">
          <a:xfrm rot="-830165">
            <a:off x="1220788" y="1984375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9" name="Oval 78"/>
          <p:cNvSpPr>
            <a:spLocks noChangeArrowheads="1"/>
          </p:cNvSpPr>
          <p:nvPr/>
        </p:nvSpPr>
        <p:spPr bwMode="auto">
          <a:xfrm rot="-830165">
            <a:off x="977900" y="2062163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40" name="Oval 79"/>
          <p:cNvSpPr>
            <a:spLocks noChangeArrowheads="1"/>
          </p:cNvSpPr>
          <p:nvPr/>
        </p:nvSpPr>
        <p:spPr bwMode="auto">
          <a:xfrm rot="-830165">
            <a:off x="1446213" y="2085975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41" name="Text Box 80"/>
          <p:cNvSpPr txBox="1">
            <a:spLocks noChangeArrowheads="1"/>
          </p:cNvSpPr>
          <p:nvPr/>
        </p:nvSpPr>
        <p:spPr bwMode="auto">
          <a:xfrm rot="1121334">
            <a:off x="3209925" y="2820988"/>
            <a:ext cx="1416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Delay Spread</a:t>
            </a:r>
          </a:p>
        </p:txBody>
      </p:sp>
      <p:sp>
        <p:nvSpPr>
          <p:cNvPr id="66642" name="Text Box 81"/>
          <p:cNvSpPr txBox="1">
            <a:spLocks noChangeArrowheads="1"/>
          </p:cNvSpPr>
          <p:nvPr/>
        </p:nvSpPr>
        <p:spPr bwMode="auto">
          <a:xfrm rot="-960000">
            <a:off x="3317875" y="1825625"/>
            <a:ext cx="16081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Doppler Spread</a:t>
            </a:r>
          </a:p>
        </p:txBody>
      </p:sp>
      <p:sp>
        <p:nvSpPr>
          <p:cNvPr id="66643" name="Line 82"/>
          <p:cNvSpPr>
            <a:spLocks noChangeShapeType="1"/>
          </p:cNvSpPr>
          <p:nvPr/>
        </p:nvSpPr>
        <p:spPr bwMode="auto">
          <a:xfrm flipV="1">
            <a:off x="6948488" y="1760538"/>
            <a:ext cx="123825" cy="814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6748463" y="1271588"/>
          <a:ext cx="94615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79" name="Equation" r:id="rId8" imgW="419100" imgH="203200" progId="Equation.3">
                  <p:embed/>
                </p:oleObj>
              </mc:Choice>
              <mc:Fallback>
                <p:oleObj name="Equation" r:id="rId8" imgW="4191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1271588"/>
                        <a:ext cx="94615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44" name="Oval 84"/>
          <p:cNvSpPr>
            <a:spLocks noChangeAspect="1" noChangeArrowheads="1"/>
          </p:cNvSpPr>
          <p:nvPr/>
        </p:nvSpPr>
        <p:spPr bwMode="auto">
          <a:xfrm rot="-830165">
            <a:off x="6843713" y="2568575"/>
            <a:ext cx="182562" cy="11271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45" name="AutoShape 85"/>
          <p:cNvSpPr>
            <a:spLocks noChangeArrowheads="1"/>
          </p:cNvSpPr>
          <p:nvPr/>
        </p:nvSpPr>
        <p:spPr bwMode="auto">
          <a:xfrm rot="494588">
            <a:off x="2176463" y="2058988"/>
            <a:ext cx="901700" cy="385762"/>
          </a:xfrm>
          <a:prstGeom prst="leftRightArrow">
            <a:avLst>
              <a:gd name="adj1" fmla="val 50000"/>
              <a:gd name="adj2" fmla="val 46749"/>
            </a:avLst>
          </a:prstGeom>
          <a:solidFill>
            <a:srgbClr val="FF66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/>
              <a:t>2-D FFT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5" name="Freeform 2"/>
          <p:cNvSpPr>
            <a:spLocks/>
          </p:cNvSpPr>
          <p:nvPr/>
        </p:nvSpPr>
        <p:spPr bwMode="auto">
          <a:xfrm>
            <a:off x="3806825" y="2598738"/>
            <a:ext cx="347663" cy="331787"/>
          </a:xfrm>
          <a:custGeom>
            <a:avLst/>
            <a:gdLst>
              <a:gd name="T0" fmla="*/ 0 w 219"/>
              <a:gd name="T1" fmla="*/ 2147483647 h 209"/>
              <a:gd name="T2" fmla="*/ 2147483647 w 219"/>
              <a:gd name="T3" fmla="*/ 0 h 209"/>
              <a:gd name="T4" fmla="*/ 2147483647 w 219"/>
              <a:gd name="T5" fmla="*/ 2147483647 h 209"/>
              <a:gd name="T6" fmla="*/ 2147483647 w 219"/>
              <a:gd name="T7" fmla="*/ 2147483647 h 209"/>
              <a:gd name="T8" fmla="*/ 0 w 219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9"/>
              <a:gd name="T16" fmla="*/ 0 h 209"/>
              <a:gd name="T17" fmla="*/ 219 w 219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9" h="209">
                <a:moveTo>
                  <a:pt x="0" y="9"/>
                </a:moveTo>
                <a:lnTo>
                  <a:pt x="9" y="0"/>
                </a:lnTo>
                <a:lnTo>
                  <a:pt x="219" y="200"/>
                </a:lnTo>
                <a:lnTo>
                  <a:pt x="210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16" name="Oval 3"/>
          <p:cNvSpPr>
            <a:spLocks noChangeArrowheads="1"/>
          </p:cNvSpPr>
          <p:nvPr/>
        </p:nvSpPr>
        <p:spPr bwMode="auto">
          <a:xfrm>
            <a:off x="3603625" y="2376488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7" name="Rectangle 4"/>
          <p:cNvSpPr>
            <a:spLocks noGrp="1" noChangeArrowheads="1"/>
          </p:cNvSpPr>
          <p:nvPr>
            <p:ph type="title"/>
          </p:nvPr>
        </p:nvSpPr>
        <p:spPr>
          <a:xfrm>
            <a:off x="800100" y="0"/>
            <a:ext cx="7734300" cy="762000"/>
          </a:xfrm>
        </p:spPr>
        <p:txBody>
          <a:bodyPr/>
          <a:lstStyle/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MIMO Channel with Doppler and Multipath</a:t>
            </a:r>
          </a:p>
        </p:txBody>
      </p:sp>
      <p:sp>
        <p:nvSpPr>
          <p:cNvPr id="68618" name="Freeform 5"/>
          <p:cNvSpPr>
            <a:spLocks/>
          </p:cNvSpPr>
          <p:nvPr/>
        </p:nvSpPr>
        <p:spPr bwMode="auto">
          <a:xfrm>
            <a:off x="7089775" y="3624263"/>
            <a:ext cx="58738" cy="57150"/>
          </a:xfrm>
          <a:custGeom>
            <a:avLst/>
            <a:gdLst>
              <a:gd name="T0" fmla="*/ 0 w 37"/>
              <a:gd name="T1" fmla="*/ 2147483647 h 36"/>
              <a:gd name="T2" fmla="*/ 2147483647 w 37"/>
              <a:gd name="T3" fmla="*/ 0 h 36"/>
              <a:gd name="T4" fmla="*/ 2147483647 w 37"/>
              <a:gd name="T5" fmla="*/ 2147483647 h 36"/>
              <a:gd name="T6" fmla="*/ 2147483647 w 37"/>
              <a:gd name="T7" fmla="*/ 2147483647 h 36"/>
              <a:gd name="T8" fmla="*/ 0 w 37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7"/>
              <a:gd name="T16" fmla="*/ 0 h 36"/>
              <a:gd name="T17" fmla="*/ 37 w 37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" h="36">
                <a:moveTo>
                  <a:pt x="0" y="18"/>
                </a:moveTo>
                <a:lnTo>
                  <a:pt x="19" y="0"/>
                </a:lnTo>
                <a:lnTo>
                  <a:pt x="37" y="18"/>
                </a:lnTo>
                <a:lnTo>
                  <a:pt x="19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19" name="Freeform 6"/>
          <p:cNvSpPr>
            <a:spLocks/>
          </p:cNvSpPr>
          <p:nvPr/>
        </p:nvSpPr>
        <p:spPr bwMode="auto">
          <a:xfrm>
            <a:off x="7250113" y="3624263"/>
            <a:ext cx="57150" cy="57150"/>
          </a:xfrm>
          <a:custGeom>
            <a:avLst/>
            <a:gdLst>
              <a:gd name="T0" fmla="*/ 0 w 36"/>
              <a:gd name="T1" fmla="*/ 2147483647 h 36"/>
              <a:gd name="T2" fmla="*/ 2147483647 w 36"/>
              <a:gd name="T3" fmla="*/ 0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0 w 36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36"/>
              <a:gd name="T17" fmla="*/ 36 w 36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36">
                <a:moveTo>
                  <a:pt x="0" y="18"/>
                </a:moveTo>
                <a:lnTo>
                  <a:pt x="18" y="0"/>
                </a:lnTo>
                <a:lnTo>
                  <a:pt x="36" y="18"/>
                </a:lnTo>
                <a:lnTo>
                  <a:pt x="18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0" name="Freeform 7"/>
          <p:cNvSpPr>
            <a:spLocks/>
          </p:cNvSpPr>
          <p:nvPr/>
        </p:nvSpPr>
        <p:spPr bwMode="auto">
          <a:xfrm>
            <a:off x="7423150" y="3624263"/>
            <a:ext cx="57150" cy="57150"/>
          </a:xfrm>
          <a:custGeom>
            <a:avLst/>
            <a:gdLst>
              <a:gd name="T0" fmla="*/ 0 w 36"/>
              <a:gd name="T1" fmla="*/ 2147483647 h 36"/>
              <a:gd name="T2" fmla="*/ 2147483647 w 36"/>
              <a:gd name="T3" fmla="*/ 0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0 w 36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36"/>
              <a:gd name="T17" fmla="*/ 36 w 36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36">
                <a:moveTo>
                  <a:pt x="0" y="18"/>
                </a:moveTo>
                <a:lnTo>
                  <a:pt x="18" y="0"/>
                </a:lnTo>
                <a:lnTo>
                  <a:pt x="36" y="18"/>
                </a:lnTo>
                <a:lnTo>
                  <a:pt x="18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1" name="Freeform 8"/>
          <p:cNvSpPr>
            <a:spLocks/>
          </p:cNvSpPr>
          <p:nvPr/>
        </p:nvSpPr>
        <p:spPr bwMode="auto">
          <a:xfrm>
            <a:off x="4067175" y="2844800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37" y="45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2" name="Rectangle 9"/>
          <p:cNvSpPr>
            <a:spLocks noChangeArrowheads="1"/>
          </p:cNvSpPr>
          <p:nvPr/>
        </p:nvSpPr>
        <p:spPr bwMode="auto">
          <a:xfrm>
            <a:off x="3271838" y="2584450"/>
            <a:ext cx="231775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3" name="Freeform 10"/>
          <p:cNvSpPr>
            <a:spLocks/>
          </p:cNvSpPr>
          <p:nvPr/>
        </p:nvSpPr>
        <p:spPr bwMode="auto">
          <a:xfrm>
            <a:off x="3460750" y="2527300"/>
            <a:ext cx="144463" cy="144463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4" name="Rectangle 11"/>
          <p:cNvSpPr>
            <a:spLocks noChangeArrowheads="1"/>
          </p:cNvSpPr>
          <p:nvPr/>
        </p:nvSpPr>
        <p:spPr bwMode="auto">
          <a:xfrm>
            <a:off x="3148013" y="2474913"/>
            <a:ext cx="698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625" name="Rectangle 12"/>
          <p:cNvSpPr>
            <a:spLocks noChangeArrowheads="1"/>
          </p:cNvSpPr>
          <p:nvPr/>
        </p:nvSpPr>
        <p:spPr bwMode="auto">
          <a:xfrm>
            <a:off x="2974975" y="2474913"/>
            <a:ext cx="381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68626" name="Rectangle 13"/>
          <p:cNvSpPr>
            <a:spLocks noChangeArrowheads="1"/>
          </p:cNvSpPr>
          <p:nvPr/>
        </p:nvSpPr>
        <p:spPr bwMode="auto">
          <a:xfrm>
            <a:off x="2844800" y="2519363"/>
            <a:ext cx="10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68627" name="Rectangle 14"/>
          <p:cNvSpPr>
            <a:spLocks noChangeArrowheads="1"/>
          </p:cNvSpPr>
          <p:nvPr/>
        </p:nvSpPr>
        <p:spPr bwMode="auto">
          <a:xfrm>
            <a:off x="3090863" y="2562225"/>
            <a:ext cx="44450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rgbClr val="000000"/>
                </a:solidFill>
                <a:latin typeface="Times New Roman" charset="0"/>
              </a:rPr>
              <a:t>0</a:t>
            </a:r>
            <a:endParaRPr lang="en-US"/>
          </a:p>
        </p:txBody>
      </p:sp>
      <p:sp>
        <p:nvSpPr>
          <p:cNvPr id="68628" name="Rectangle 15"/>
          <p:cNvSpPr>
            <a:spLocks noChangeArrowheads="1"/>
          </p:cNvSpPr>
          <p:nvPr/>
        </p:nvSpPr>
        <p:spPr bwMode="auto">
          <a:xfrm>
            <a:off x="3003550" y="2486025"/>
            <a:ext cx="952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68629" name="Freeform 16"/>
          <p:cNvSpPr>
            <a:spLocks/>
          </p:cNvSpPr>
          <p:nvPr/>
        </p:nvSpPr>
        <p:spPr bwMode="auto">
          <a:xfrm>
            <a:off x="5311775" y="2598738"/>
            <a:ext cx="346075" cy="331787"/>
          </a:xfrm>
          <a:custGeom>
            <a:avLst/>
            <a:gdLst>
              <a:gd name="T0" fmla="*/ 0 w 218"/>
              <a:gd name="T1" fmla="*/ 2147483647 h 209"/>
              <a:gd name="T2" fmla="*/ 2147483647 w 218"/>
              <a:gd name="T3" fmla="*/ 0 h 209"/>
              <a:gd name="T4" fmla="*/ 2147483647 w 218"/>
              <a:gd name="T5" fmla="*/ 2147483647 h 209"/>
              <a:gd name="T6" fmla="*/ 2147483647 w 218"/>
              <a:gd name="T7" fmla="*/ 2147483647 h 209"/>
              <a:gd name="T8" fmla="*/ 0 w 218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8"/>
              <a:gd name="T16" fmla="*/ 0 h 209"/>
              <a:gd name="T17" fmla="*/ 218 w 218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8" h="209">
                <a:moveTo>
                  <a:pt x="0" y="9"/>
                </a:moveTo>
                <a:lnTo>
                  <a:pt x="9" y="0"/>
                </a:lnTo>
                <a:lnTo>
                  <a:pt x="218" y="200"/>
                </a:lnTo>
                <a:lnTo>
                  <a:pt x="209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0" name="Freeform 17"/>
          <p:cNvSpPr>
            <a:spLocks/>
          </p:cNvSpPr>
          <p:nvPr/>
        </p:nvSpPr>
        <p:spPr bwMode="auto">
          <a:xfrm>
            <a:off x="5572125" y="2844800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36" y="45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1" name="Freeform 18"/>
          <p:cNvSpPr>
            <a:spLocks/>
          </p:cNvSpPr>
          <p:nvPr/>
        </p:nvSpPr>
        <p:spPr bwMode="auto">
          <a:xfrm>
            <a:off x="5108575" y="2397125"/>
            <a:ext cx="419100" cy="404813"/>
          </a:xfrm>
          <a:custGeom>
            <a:avLst/>
            <a:gdLst>
              <a:gd name="T0" fmla="*/ 0 w 264"/>
              <a:gd name="T1" fmla="*/ 2147483647 h 255"/>
              <a:gd name="T2" fmla="*/ 2147483647 w 264"/>
              <a:gd name="T3" fmla="*/ 2147483647 h 255"/>
              <a:gd name="T4" fmla="*/ 2147483647 w 264"/>
              <a:gd name="T5" fmla="*/ 2147483647 h 255"/>
              <a:gd name="T6" fmla="*/ 2147483647 w 264"/>
              <a:gd name="T7" fmla="*/ 2147483647 h 255"/>
              <a:gd name="T8" fmla="*/ 2147483647 w 264"/>
              <a:gd name="T9" fmla="*/ 0 h 255"/>
              <a:gd name="T10" fmla="*/ 2147483647 w 264"/>
              <a:gd name="T11" fmla="*/ 2147483647 h 255"/>
              <a:gd name="T12" fmla="*/ 2147483647 w 264"/>
              <a:gd name="T13" fmla="*/ 2147483647 h 255"/>
              <a:gd name="T14" fmla="*/ 2147483647 w 264"/>
              <a:gd name="T15" fmla="*/ 2147483647 h 255"/>
              <a:gd name="T16" fmla="*/ 2147483647 w 264"/>
              <a:gd name="T17" fmla="*/ 2147483647 h 255"/>
              <a:gd name="T18" fmla="*/ 2147483647 w 264"/>
              <a:gd name="T19" fmla="*/ 2147483647 h 255"/>
              <a:gd name="T20" fmla="*/ 2147483647 w 264"/>
              <a:gd name="T21" fmla="*/ 2147483647 h 255"/>
              <a:gd name="T22" fmla="*/ 2147483647 w 264"/>
              <a:gd name="T23" fmla="*/ 2147483647 h 255"/>
              <a:gd name="T24" fmla="*/ 2147483647 w 264"/>
              <a:gd name="T25" fmla="*/ 2147483647 h 255"/>
              <a:gd name="T26" fmla="*/ 2147483647 w 264"/>
              <a:gd name="T27" fmla="*/ 2147483647 h 255"/>
              <a:gd name="T28" fmla="*/ 2147483647 w 264"/>
              <a:gd name="T29" fmla="*/ 2147483647 h 255"/>
              <a:gd name="T30" fmla="*/ 2147483647 w 264"/>
              <a:gd name="T31" fmla="*/ 2147483647 h 255"/>
              <a:gd name="T32" fmla="*/ 0 w 264"/>
              <a:gd name="T33" fmla="*/ 2147483647 h 25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64"/>
              <a:gd name="T52" fmla="*/ 0 h 255"/>
              <a:gd name="T53" fmla="*/ 264 w 264"/>
              <a:gd name="T54" fmla="*/ 255 h 25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64" h="255">
                <a:moveTo>
                  <a:pt x="0" y="127"/>
                </a:moveTo>
                <a:lnTo>
                  <a:pt x="9" y="82"/>
                </a:lnTo>
                <a:lnTo>
                  <a:pt x="37" y="36"/>
                </a:lnTo>
                <a:lnTo>
                  <a:pt x="82" y="9"/>
                </a:lnTo>
                <a:lnTo>
                  <a:pt x="128" y="0"/>
                </a:lnTo>
                <a:lnTo>
                  <a:pt x="182" y="9"/>
                </a:lnTo>
                <a:lnTo>
                  <a:pt x="219" y="36"/>
                </a:lnTo>
                <a:lnTo>
                  <a:pt x="246" y="82"/>
                </a:lnTo>
                <a:lnTo>
                  <a:pt x="264" y="127"/>
                </a:lnTo>
                <a:lnTo>
                  <a:pt x="246" y="182"/>
                </a:lnTo>
                <a:lnTo>
                  <a:pt x="219" y="218"/>
                </a:lnTo>
                <a:lnTo>
                  <a:pt x="182" y="245"/>
                </a:lnTo>
                <a:lnTo>
                  <a:pt x="128" y="255"/>
                </a:lnTo>
                <a:lnTo>
                  <a:pt x="82" y="245"/>
                </a:lnTo>
                <a:lnTo>
                  <a:pt x="37" y="218"/>
                </a:lnTo>
                <a:lnTo>
                  <a:pt x="9" y="18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2" name="Rectangle 19"/>
          <p:cNvSpPr>
            <a:spLocks noChangeArrowheads="1"/>
          </p:cNvSpPr>
          <p:nvPr/>
        </p:nvSpPr>
        <p:spPr bwMode="auto">
          <a:xfrm>
            <a:off x="4776788" y="2584450"/>
            <a:ext cx="230187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3" name="Freeform 20"/>
          <p:cNvSpPr>
            <a:spLocks/>
          </p:cNvSpPr>
          <p:nvPr/>
        </p:nvSpPr>
        <p:spPr bwMode="auto">
          <a:xfrm>
            <a:off x="4964113" y="2527300"/>
            <a:ext cx="144462" cy="144463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4" name="Rectangle 21"/>
          <p:cNvSpPr>
            <a:spLocks noChangeArrowheads="1"/>
          </p:cNvSpPr>
          <p:nvPr/>
        </p:nvSpPr>
        <p:spPr bwMode="auto">
          <a:xfrm>
            <a:off x="4638675" y="2503488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635" name="Rectangle 22"/>
          <p:cNvSpPr>
            <a:spLocks noChangeArrowheads="1"/>
          </p:cNvSpPr>
          <p:nvPr/>
        </p:nvSpPr>
        <p:spPr bwMode="auto">
          <a:xfrm>
            <a:off x="4464050" y="2503488"/>
            <a:ext cx="34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68636" name="Rectangle 23"/>
          <p:cNvSpPr>
            <a:spLocks noChangeArrowheads="1"/>
          </p:cNvSpPr>
          <p:nvPr/>
        </p:nvSpPr>
        <p:spPr bwMode="auto">
          <a:xfrm>
            <a:off x="4333875" y="2519363"/>
            <a:ext cx="10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68637" name="Rectangle 24"/>
          <p:cNvSpPr>
            <a:spLocks noChangeArrowheads="1"/>
          </p:cNvSpPr>
          <p:nvPr/>
        </p:nvSpPr>
        <p:spPr bwMode="auto">
          <a:xfrm>
            <a:off x="4594225" y="2562225"/>
            <a:ext cx="44450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rgbClr val="000000"/>
                </a:solidFill>
                <a:latin typeface="Times New Roman" charset="0"/>
              </a:rPr>
              <a:t>1</a:t>
            </a:r>
            <a:endParaRPr lang="en-US"/>
          </a:p>
        </p:txBody>
      </p:sp>
      <p:sp>
        <p:nvSpPr>
          <p:cNvPr id="68638" name="Rectangle 25"/>
          <p:cNvSpPr>
            <a:spLocks noChangeArrowheads="1"/>
          </p:cNvSpPr>
          <p:nvPr/>
        </p:nvSpPr>
        <p:spPr bwMode="auto">
          <a:xfrm>
            <a:off x="4494213" y="2517775"/>
            <a:ext cx="8731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68639" name="Freeform 26"/>
          <p:cNvSpPr>
            <a:spLocks/>
          </p:cNvSpPr>
          <p:nvPr/>
        </p:nvSpPr>
        <p:spPr bwMode="auto">
          <a:xfrm>
            <a:off x="7350125" y="2613025"/>
            <a:ext cx="361950" cy="331788"/>
          </a:xfrm>
          <a:custGeom>
            <a:avLst/>
            <a:gdLst>
              <a:gd name="T0" fmla="*/ 0 w 228"/>
              <a:gd name="T1" fmla="*/ 2147483647 h 209"/>
              <a:gd name="T2" fmla="*/ 2147483647 w 228"/>
              <a:gd name="T3" fmla="*/ 0 h 209"/>
              <a:gd name="T4" fmla="*/ 2147483647 w 228"/>
              <a:gd name="T5" fmla="*/ 2147483647 h 209"/>
              <a:gd name="T6" fmla="*/ 2147483647 w 228"/>
              <a:gd name="T7" fmla="*/ 2147483647 h 209"/>
              <a:gd name="T8" fmla="*/ 0 w 228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8"/>
              <a:gd name="T16" fmla="*/ 0 h 209"/>
              <a:gd name="T17" fmla="*/ 228 w 228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8" h="209">
                <a:moveTo>
                  <a:pt x="0" y="9"/>
                </a:moveTo>
                <a:lnTo>
                  <a:pt x="19" y="0"/>
                </a:lnTo>
                <a:lnTo>
                  <a:pt x="228" y="200"/>
                </a:lnTo>
                <a:lnTo>
                  <a:pt x="210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0" name="Freeform 27"/>
          <p:cNvSpPr>
            <a:spLocks/>
          </p:cNvSpPr>
          <p:nvPr/>
        </p:nvSpPr>
        <p:spPr bwMode="auto">
          <a:xfrm>
            <a:off x="7624763" y="2859088"/>
            <a:ext cx="146050" cy="158750"/>
          </a:xfrm>
          <a:custGeom>
            <a:avLst/>
            <a:gdLst>
              <a:gd name="T0" fmla="*/ 2147483647 w 92"/>
              <a:gd name="T1" fmla="*/ 2147483647 h 100"/>
              <a:gd name="T2" fmla="*/ 0 w 92"/>
              <a:gd name="T3" fmla="*/ 2147483647 h 100"/>
              <a:gd name="T4" fmla="*/ 2147483647 w 92"/>
              <a:gd name="T5" fmla="*/ 2147483647 h 100"/>
              <a:gd name="T6" fmla="*/ 2147483647 w 92"/>
              <a:gd name="T7" fmla="*/ 0 h 100"/>
              <a:gd name="T8" fmla="*/ 2147483647 w 92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"/>
              <a:gd name="T16" fmla="*/ 0 h 100"/>
              <a:gd name="T17" fmla="*/ 92 w 92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" h="100">
                <a:moveTo>
                  <a:pt x="92" y="100"/>
                </a:moveTo>
                <a:lnTo>
                  <a:pt x="0" y="63"/>
                </a:lnTo>
                <a:lnTo>
                  <a:pt x="37" y="36"/>
                </a:lnTo>
                <a:lnTo>
                  <a:pt x="64" y="0"/>
                </a:lnTo>
                <a:lnTo>
                  <a:pt x="92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1" name="Freeform 28"/>
          <p:cNvSpPr>
            <a:spLocks/>
          </p:cNvSpPr>
          <p:nvPr/>
        </p:nvSpPr>
        <p:spPr bwMode="auto">
          <a:xfrm>
            <a:off x="7162800" y="2411413"/>
            <a:ext cx="404813" cy="404812"/>
          </a:xfrm>
          <a:custGeom>
            <a:avLst/>
            <a:gdLst>
              <a:gd name="T0" fmla="*/ 0 w 255"/>
              <a:gd name="T1" fmla="*/ 2147483647 h 255"/>
              <a:gd name="T2" fmla="*/ 2147483647 w 255"/>
              <a:gd name="T3" fmla="*/ 2147483647 h 255"/>
              <a:gd name="T4" fmla="*/ 2147483647 w 255"/>
              <a:gd name="T5" fmla="*/ 2147483647 h 255"/>
              <a:gd name="T6" fmla="*/ 2147483647 w 255"/>
              <a:gd name="T7" fmla="*/ 2147483647 h 255"/>
              <a:gd name="T8" fmla="*/ 2147483647 w 255"/>
              <a:gd name="T9" fmla="*/ 0 h 255"/>
              <a:gd name="T10" fmla="*/ 2147483647 w 255"/>
              <a:gd name="T11" fmla="*/ 2147483647 h 255"/>
              <a:gd name="T12" fmla="*/ 2147483647 w 255"/>
              <a:gd name="T13" fmla="*/ 2147483647 h 255"/>
              <a:gd name="T14" fmla="*/ 2147483647 w 255"/>
              <a:gd name="T15" fmla="*/ 2147483647 h 255"/>
              <a:gd name="T16" fmla="*/ 2147483647 w 255"/>
              <a:gd name="T17" fmla="*/ 2147483647 h 255"/>
              <a:gd name="T18" fmla="*/ 2147483647 w 255"/>
              <a:gd name="T19" fmla="*/ 2147483647 h 255"/>
              <a:gd name="T20" fmla="*/ 2147483647 w 255"/>
              <a:gd name="T21" fmla="*/ 2147483647 h 255"/>
              <a:gd name="T22" fmla="*/ 2147483647 w 255"/>
              <a:gd name="T23" fmla="*/ 2147483647 h 255"/>
              <a:gd name="T24" fmla="*/ 2147483647 w 255"/>
              <a:gd name="T25" fmla="*/ 2147483647 h 255"/>
              <a:gd name="T26" fmla="*/ 2147483647 w 255"/>
              <a:gd name="T27" fmla="*/ 2147483647 h 255"/>
              <a:gd name="T28" fmla="*/ 2147483647 w 255"/>
              <a:gd name="T29" fmla="*/ 2147483647 h 255"/>
              <a:gd name="T30" fmla="*/ 2147483647 w 255"/>
              <a:gd name="T31" fmla="*/ 2147483647 h 255"/>
              <a:gd name="T32" fmla="*/ 0 w 255"/>
              <a:gd name="T33" fmla="*/ 2147483647 h 25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55"/>
              <a:gd name="T52" fmla="*/ 0 h 255"/>
              <a:gd name="T53" fmla="*/ 255 w 255"/>
              <a:gd name="T54" fmla="*/ 255 h 25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55" h="255">
                <a:moveTo>
                  <a:pt x="0" y="127"/>
                </a:moveTo>
                <a:lnTo>
                  <a:pt x="9" y="82"/>
                </a:lnTo>
                <a:lnTo>
                  <a:pt x="36" y="36"/>
                </a:lnTo>
                <a:lnTo>
                  <a:pt x="82" y="9"/>
                </a:lnTo>
                <a:lnTo>
                  <a:pt x="127" y="0"/>
                </a:lnTo>
                <a:lnTo>
                  <a:pt x="182" y="9"/>
                </a:lnTo>
                <a:lnTo>
                  <a:pt x="219" y="36"/>
                </a:lnTo>
                <a:lnTo>
                  <a:pt x="246" y="82"/>
                </a:lnTo>
                <a:lnTo>
                  <a:pt x="255" y="127"/>
                </a:lnTo>
                <a:lnTo>
                  <a:pt x="246" y="182"/>
                </a:lnTo>
                <a:lnTo>
                  <a:pt x="219" y="218"/>
                </a:lnTo>
                <a:lnTo>
                  <a:pt x="182" y="246"/>
                </a:lnTo>
                <a:lnTo>
                  <a:pt x="127" y="255"/>
                </a:lnTo>
                <a:lnTo>
                  <a:pt x="82" y="246"/>
                </a:lnTo>
                <a:lnTo>
                  <a:pt x="36" y="218"/>
                </a:lnTo>
                <a:lnTo>
                  <a:pt x="9" y="18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2" name="Rectangle 29"/>
          <p:cNvSpPr>
            <a:spLocks noChangeArrowheads="1"/>
          </p:cNvSpPr>
          <p:nvPr/>
        </p:nvSpPr>
        <p:spPr bwMode="auto">
          <a:xfrm>
            <a:off x="6815138" y="2598738"/>
            <a:ext cx="231775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3" name="Freeform 30"/>
          <p:cNvSpPr>
            <a:spLocks/>
          </p:cNvSpPr>
          <p:nvPr/>
        </p:nvSpPr>
        <p:spPr bwMode="auto">
          <a:xfrm>
            <a:off x="7018338" y="2541588"/>
            <a:ext cx="144462" cy="144462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4" name="Rectangle 31"/>
          <p:cNvSpPr>
            <a:spLocks noChangeArrowheads="1"/>
          </p:cNvSpPr>
          <p:nvPr/>
        </p:nvSpPr>
        <p:spPr bwMode="auto">
          <a:xfrm>
            <a:off x="6734175" y="2503488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645" name="Rectangle 32"/>
          <p:cNvSpPr>
            <a:spLocks noChangeArrowheads="1"/>
          </p:cNvSpPr>
          <p:nvPr/>
        </p:nvSpPr>
        <p:spPr bwMode="auto">
          <a:xfrm>
            <a:off x="6461125" y="2503488"/>
            <a:ext cx="34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68646" name="Rectangle 33"/>
          <p:cNvSpPr>
            <a:spLocks noChangeArrowheads="1"/>
          </p:cNvSpPr>
          <p:nvPr/>
        </p:nvSpPr>
        <p:spPr bwMode="auto">
          <a:xfrm>
            <a:off x="6591300" y="2562225"/>
            <a:ext cx="138113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 i="1">
                <a:solidFill>
                  <a:srgbClr val="000000"/>
                </a:solidFill>
                <a:latin typeface="Times New Roman" charset="0"/>
              </a:rPr>
              <a:t>D-1</a:t>
            </a:r>
            <a:endParaRPr lang="en-US"/>
          </a:p>
        </p:txBody>
      </p:sp>
      <p:sp>
        <p:nvSpPr>
          <p:cNvPr id="68647" name="Rectangle 34"/>
          <p:cNvSpPr>
            <a:spLocks noChangeArrowheads="1"/>
          </p:cNvSpPr>
          <p:nvPr/>
        </p:nvSpPr>
        <p:spPr bwMode="auto">
          <a:xfrm>
            <a:off x="6330950" y="2533650"/>
            <a:ext cx="904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68648" name="Rectangle 35"/>
          <p:cNvSpPr>
            <a:spLocks noChangeArrowheads="1"/>
          </p:cNvSpPr>
          <p:nvPr/>
        </p:nvSpPr>
        <p:spPr bwMode="auto">
          <a:xfrm>
            <a:off x="6503988" y="2517775"/>
            <a:ext cx="8731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68649" name="Freeform 36"/>
          <p:cNvSpPr>
            <a:spLocks/>
          </p:cNvSpPr>
          <p:nvPr/>
        </p:nvSpPr>
        <p:spPr bwMode="auto">
          <a:xfrm>
            <a:off x="3402013" y="1776413"/>
            <a:ext cx="1100137" cy="419100"/>
          </a:xfrm>
          <a:custGeom>
            <a:avLst/>
            <a:gdLst>
              <a:gd name="T0" fmla="*/ 2147483647 w 693"/>
              <a:gd name="T1" fmla="*/ 0 h 264"/>
              <a:gd name="T2" fmla="*/ 2147483647 w 693"/>
              <a:gd name="T3" fmla="*/ 2147483647 h 264"/>
              <a:gd name="T4" fmla="*/ 0 w 693"/>
              <a:gd name="T5" fmla="*/ 2147483647 h 264"/>
              <a:gd name="T6" fmla="*/ 0 w 693"/>
              <a:gd name="T7" fmla="*/ 2147483647 h 264"/>
              <a:gd name="T8" fmla="*/ 2147483647 w 693"/>
              <a:gd name="T9" fmla="*/ 0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3"/>
              <a:gd name="T16" fmla="*/ 0 h 264"/>
              <a:gd name="T17" fmla="*/ 693 w 693"/>
              <a:gd name="T18" fmla="*/ 264 h 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3" h="264">
                <a:moveTo>
                  <a:pt x="683" y="0"/>
                </a:moveTo>
                <a:lnTo>
                  <a:pt x="693" y="18"/>
                </a:lnTo>
                <a:lnTo>
                  <a:pt x="0" y="264"/>
                </a:lnTo>
                <a:lnTo>
                  <a:pt x="0" y="246"/>
                </a:lnTo>
                <a:lnTo>
                  <a:pt x="6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0" name="Freeform 37"/>
          <p:cNvSpPr>
            <a:spLocks/>
          </p:cNvSpPr>
          <p:nvPr/>
        </p:nvSpPr>
        <p:spPr bwMode="auto">
          <a:xfrm>
            <a:off x="4486275" y="1776413"/>
            <a:ext cx="2473325" cy="433387"/>
          </a:xfrm>
          <a:custGeom>
            <a:avLst/>
            <a:gdLst>
              <a:gd name="T0" fmla="*/ 2147483647 w 1558"/>
              <a:gd name="T1" fmla="*/ 2147483647 h 273"/>
              <a:gd name="T2" fmla="*/ 2147483647 w 1558"/>
              <a:gd name="T3" fmla="*/ 2147483647 h 273"/>
              <a:gd name="T4" fmla="*/ 0 w 1558"/>
              <a:gd name="T5" fmla="*/ 2147483647 h 273"/>
              <a:gd name="T6" fmla="*/ 2147483647 w 1558"/>
              <a:gd name="T7" fmla="*/ 0 h 273"/>
              <a:gd name="T8" fmla="*/ 2147483647 w 1558"/>
              <a:gd name="T9" fmla="*/ 2147483647 h 2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58"/>
              <a:gd name="T16" fmla="*/ 0 h 273"/>
              <a:gd name="T17" fmla="*/ 1558 w 1558"/>
              <a:gd name="T18" fmla="*/ 273 h 2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58" h="273">
                <a:moveTo>
                  <a:pt x="1558" y="255"/>
                </a:moveTo>
                <a:lnTo>
                  <a:pt x="1549" y="273"/>
                </a:lnTo>
                <a:lnTo>
                  <a:pt x="0" y="18"/>
                </a:lnTo>
                <a:lnTo>
                  <a:pt x="10" y="0"/>
                </a:lnTo>
                <a:lnTo>
                  <a:pt x="1558" y="2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1" name="Freeform 38"/>
          <p:cNvSpPr>
            <a:spLocks/>
          </p:cNvSpPr>
          <p:nvPr/>
        </p:nvSpPr>
        <p:spPr bwMode="auto">
          <a:xfrm>
            <a:off x="5368925" y="4243388"/>
            <a:ext cx="1966913" cy="693737"/>
          </a:xfrm>
          <a:custGeom>
            <a:avLst/>
            <a:gdLst>
              <a:gd name="T0" fmla="*/ 0 w 1239"/>
              <a:gd name="T1" fmla="*/ 2147483647 h 437"/>
              <a:gd name="T2" fmla="*/ 0 w 1239"/>
              <a:gd name="T3" fmla="*/ 0 h 437"/>
              <a:gd name="T4" fmla="*/ 2147483647 w 1239"/>
              <a:gd name="T5" fmla="*/ 2147483647 h 437"/>
              <a:gd name="T6" fmla="*/ 2147483647 w 1239"/>
              <a:gd name="T7" fmla="*/ 2147483647 h 437"/>
              <a:gd name="T8" fmla="*/ 2147483647 w 1239"/>
              <a:gd name="T9" fmla="*/ 2147483647 h 437"/>
              <a:gd name="T10" fmla="*/ 0 w 1239"/>
              <a:gd name="T11" fmla="*/ 2147483647 h 43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9"/>
              <a:gd name="T19" fmla="*/ 0 h 437"/>
              <a:gd name="T20" fmla="*/ 1239 w 1239"/>
              <a:gd name="T21" fmla="*/ 437 h 43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9" h="437">
                <a:moveTo>
                  <a:pt x="0" y="19"/>
                </a:moveTo>
                <a:lnTo>
                  <a:pt x="0" y="0"/>
                </a:lnTo>
                <a:lnTo>
                  <a:pt x="1239" y="419"/>
                </a:lnTo>
                <a:lnTo>
                  <a:pt x="1230" y="428"/>
                </a:lnTo>
                <a:lnTo>
                  <a:pt x="1230" y="437"/>
                </a:lnTo>
                <a:lnTo>
                  <a:pt x="0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2" name="Freeform 39"/>
          <p:cNvSpPr>
            <a:spLocks/>
          </p:cNvSpPr>
          <p:nvPr/>
        </p:nvSpPr>
        <p:spPr bwMode="auto">
          <a:xfrm>
            <a:off x="7321550" y="4908550"/>
            <a:ext cx="42863" cy="42863"/>
          </a:xfrm>
          <a:custGeom>
            <a:avLst/>
            <a:gdLst>
              <a:gd name="T0" fmla="*/ 0 w 27"/>
              <a:gd name="T1" fmla="*/ 2147483647 h 27"/>
              <a:gd name="T2" fmla="*/ 2147483647 w 27"/>
              <a:gd name="T3" fmla="*/ 0 h 27"/>
              <a:gd name="T4" fmla="*/ 2147483647 w 27"/>
              <a:gd name="T5" fmla="*/ 2147483647 h 27"/>
              <a:gd name="T6" fmla="*/ 2147483647 w 27"/>
              <a:gd name="T7" fmla="*/ 2147483647 h 27"/>
              <a:gd name="T8" fmla="*/ 0 w 27"/>
              <a:gd name="T9" fmla="*/ 2147483647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"/>
              <a:gd name="T16" fmla="*/ 0 h 27"/>
              <a:gd name="T17" fmla="*/ 27 w 27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" h="27">
                <a:moveTo>
                  <a:pt x="0" y="18"/>
                </a:moveTo>
                <a:lnTo>
                  <a:pt x="9" y="0"/>
                </a:lnTo>
                <a:lnTo>
                  <a:pt x="27" y="18"/>
                </a:lnTo>
                <a:lnTo>
                  <a:pt x="18" y="27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3" name="Freeform 40"/>
          <p:cNvSpPr>
            <a:spLocks/>
          </p:cNvSpPr>
          <p:nvPr/>
        </p:nvSpPr>
        <p:spPr bwMode="auto">
          <a:xfrm>
            <a:off x="7350125" y="4937125"/>
            <a:ext cx="44450" cy="57150"/>
          </a:xfrm>
          <a:custGeom>
            <a:avLst/>
            <a:gdLst>
              <a:gd name="T0" fmla="*/ 0 w 28"/>
              <a:gd name="T1" fmla="*/ 2147483647 h 36"/>
              <a:gd name="T2" fmla="*/ 2147483647 w 28"/>
              <a:gd name="T3" fmla="*/ 0 h 36"/>
              <a:gd name="T4" fmla="*/ 2147483647 w 28"/>
              <a:gd name="T5" fmla="*/ 2147483647 h 36"/>
              <a:gd name="T6" fmla="*/ 2147483647 w 28"/>
              <a:gd name="T7" fmla="*/ 2147483647 h 36"/>
              <a:gd name="T8" fmla="*/ 0 w 28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"/>
              <a:gd name="T16" fmla="*/ 0 h 36"/>
              <a:gd name="T17" fmla="*/ 28 w 28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" h="36">
                <a:moveTo>
                  <a:pt x="0" y="9"/>
                </a:moveTo>
                <a:lnTo>
                  <a:pt x="9" y="0"/>
                </a:lnTo>
                <a:lnTo>
                  <a:pt x="28" y="27"/>
                </a:lnTo>
                <a:lnTo>
                  <a:pt x="19" y="36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4" name="Freeform 41"/>
          <p:cNvSpPr>
            <a:spLocks/>
          </p:cNvSpPr>
          <p:nvPr/>
        </p:nvSpPr>
        <p:spPr bwMode="auto">
          <a:xfrm>
            <a:off x="7250113" y="4835525"/>
            <a:ext cx="130175" cy="158750"/>
          </a:xfrm>
          <a:custGeom>
            <a:avLst/>
            <a:gdLst>
              <a:gd name="T0" fmla="*/ 2147483647 w 82"/>
              <a:gd name="T1" fmla="*/ 2147483647 h 100"/>
              <a:gd name="T2" fmla="*/ 0 w 82"/>
              <a:gd name="T3" fmla="*/ 2147483647 h 100"/>
              <a:gd name="T4" fmla="*/ 2147483647 w 82"/>
              <a:gd name="T5" fmla="*/ 2147483647 h 100"/>
              <a:gd name="T6" fmla="*/ 2147483647 w 82"/>
              <a:gd name="T7" fmla="*/ 0 h 100"/>
              <a:gd name="T8" fmla="*/ 2147483647 w 82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2"/>
              <a:gd name="T16" fmla="*/ 0 h 100"/>
              <a:gd name="T17" fmla="*/ 82 w 82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2" h="100">
                <a:moveTo>
                  <a:pt x="82" y="100"/>
                </a:moveTo>
                <a:lnTo>
                  <a:pt x="0" y="46"/>
                </a:lnTo>
                <a:lnTo>
                  <a:pt x="36" y="27"/>
                </a:lnTo>
                <a:lnTo>
                  <a:pt x="72" y="0"/>
                </a:lnTo>
                <a:lnTo>
                  <a:pt x="82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5" name="Freeform 42"/>
          <p:cNvSpPr>
            <a:spLocks/>
          </p:cNvSpPr>
          <p:nvPr/>
        </p:nvSpPr>
        <p:spPr bwMode="auto">
          <a:xfrm>
            <a:off x="7350125" y="4894263"/>
            <a:ext cx="420688" cy="403225"/>
          </a:xfrm>
          <a:custGeom>
            <a:avLst/>
            <a:gdLst>
              <a:gd name="T0" fmla="*/ 0 w 265"/>
              <a:gd name="T1" fmla="*/ 2147483647 h 254"/>
              <a:gd name="T2" fmla="*/ 2147483647 w 265"/>
              <a:gd name="T3" fmla="*/ 2147483647 h 254"/>
              <a:gd name="T4" fmla="*/ 2147483647 w 265"/>
              <a:gd name="T5" fmla="*/ 2147483647 h 254"/>
              <a:gd name="T6" fmla="*/ 2147483647 w 265"/>
              <a:gd name="T7" fmla="*/ 2147483647 h 254"/>
              <a:gd name="T8" fmla="*/ 2147483647 w 265"/>
              <a:gd name="T9" fmla="*/ 0 h 254"/>
              <a:gd name="T10" fmla="*/ 2147483647 w 265"/>
              <a:gd name="T11" fmla="*/ 2147483647 h 254"/>
              <a:gd name="T12" fmla="*/ 2147483647 w 265"/>
              <a:gd name="T13" fmla="*/ 2147483647 h 254"/>
              <a:gd name="T14" fmla="*/ 2147483647 w 265"/>
              <a:gd name="T15" fmla="*/ 2147483647 h 254"/>
              <a:gd name="T16" fmla="*/ 2147483647 w 265"/>
              <a:gd name="T17" fmla="*/ 2147483647 h 254"/>
              <a:gd name="T18" fmla="*/ 2147483647 w 265"/>
              <a:gd name="T19" fmla="*/ 2147483647 h 254"/>
              <a:gd name="T20" fmla="*/ 2147483647 w 265"/>
              <a:gd name="T21" fmla="*/ 2147483647 h 254"/>
              <a:gd name="T22" fmla="*/ 2147483647 w 265"/>
              <a:gd name="T23" fmla="*/ 2147483647 h 254"/>
              <a:gd name="T24" fmla="*/ 2147483647 w 265"/>
              <a:gd name="T25" fmla="*/ 2147483647 h 254"/>
              <a:gd name="T26" fmla="*/ 2147483647 w 265"/>
              <a:gd name="T27" fmla="*/ 2147483647 h 254"/>
              <a:gd name="T28" fmla="*/ 2147483647 w 265"/>
              <a:gd name="T29" fmla="*/ 2147483647 h 254"/>
              <a:gd name="T30" fmla="*/ 2147483647 w 265"/>
              <a:gd name="T31" fmla="*/ 2147483647 h 254"/>
              <a:gd name="T32" fmla="*/ 0 w 265"/>
              <a:gd name="T33" fmla="*/ 2147483647 h 25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65"/>
              <a:gd name="T52" fmla="*/ 0 h 254"/>
              <a:gd name="T53" fmla="*/ 265 w 265"/>
              <a:gd name="T54" fmla="*/ 254 h 254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65" h="254">
                <a:moveTo>
                  <a:pt x="0" y="127"/>
                </a:moveTo>
                <a:lnTo>
                  <a:pt x="9" y="72"/>
                </a:lnTo>
                <a:lnTo>
                  <a:pt x="46" y="36"/>
                </a:lnTo>
                <a:lnTo>
                  <a:pt x="82" y="9"/>
                </a:lnTo>
                <a:lnTo>
                  <a:pt x="137" y="0"/>
                </a:lnTo>
                <a:lnTo>
                  <a:pt x="183" y="9"/>
                </a:lnTo>
                <a:lnTo>
                  <a:pt x="228" y="36"/>
                </a:lnTo>
                <a:lnTo>
                  <a:pt x="255" y="72"/>
                </a:lnTo>
                <a:lnTo>
                  <a:pt x="265" y="127"/>
                </a:lnTo>
                <a:lnTo>
                  <a:pt x="255" y="172"/>
                </a:lnTo>
                <a:lnTo>
                  <a:pt x="228" y="218"/>
                </a:lnTo>
                <a:lnTo>
                  <a:pt x="183" y="245"/>
                </a:lnTo>
                <a:lnTo>
                  <a:pt x="137" y="254"/>
                </a:lnTo>
                <a:lnTo>
                  <a:pt x="82" y="245"/>
                </a:lnTo>
                <a:lnTo>
                  <a:pt x="46" y="218"/>
                </a:lnTo>
                <a:lnTo>
                  <a:pt x="9" y="17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6" name="Freeform 43"/>
          <p:cNvSpPr>
            <a:spLocks/>
          </p:cNvSpPr>
          <p:nvPr/>
        </p:nvSpPr>
        <p:spPr bwMode="auto">
          <a:xfrm>
            <a:off x="3387725" y="2181225"/>
            <a:ext cx="217488" cy="201613"/>
          </a:xfrm>
          <a:custGeom>
            <a:avLst/>
            <a:gdLst>
              <a:gd name="T0" fmla="*/ 0 w 137"/>
              <a:gd name="T1" fmla="*/ 2147483647 h 127"/>
              <a:gd name="T2" fmla="*/ 2147483647 w 137"/>
              <a:gd name="T3" fmla="*/ 0 h 127"/>
              <a:gd name="T4" fmla="*/ 2147483647 w 137"/>
              <a:gd name="T5" fmla="*/ 2147483647 h 127"/>
              <a:gd name="T6" fmla="*/ 2147483647 w 137"/>
              <a:gd name="T7" fmla="*/ 2147483647 h 127"/>
              <a:gd name="T8" fmla="*/ 0 w 137"/>
              <a:gd name="T9" fmla="*/ 2147483647 h 1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"/>
              <a:gd name="T16" fmla="*/ 0 h 127"/>
              <a:gd name="T17" fmla="*/ 137 w 137"/>
              <a:gd name="T18" fmla="*/ 127 h 1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" h="127">
                <a:moveTo>
                  <a:pt x="0" y="9"/>
                </a:moveTo>
                <a:lnTo>
                  <a:pt x="18" y="0"/>
                </a:lnTo>
                <a:lnTo>
                  <a:pt x="137" y="118"/>
                </a:lnTo>
                <a:lnTo>
                  <a:pt x="128" y="127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7" name="Freeform 44"/>
          <p:cNvSpPr>
            <a:spLocks/>
          </p:cNvSpPr>
          <p:nvPr/>
        </p:nvSpPr>
        <p:spPr bwMode="auto">
          <a:xfrm>
            <a:off x="3517900" y="2295525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4"/>
                </a:lnTo>
                <a:lnTo>
                  <a:pt x="37" y="46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8" name="Freeform 45"/>
          <p:cNvSpPr>
            <a:spLocks/>
          </p:cNvSpPr>
          <p:nvPr/>
        </p:nvSpPr>
        <p:spPr bwMode="auto">
          <a:xfrm>
            <a:off x="4486275" y="1776413"/>
            <a:ext cx="622300" cy="606425"/>
          </a:xfrm>
          <a:custGeom>
            <a:avLst/>
            <a:gdLst>
              <a:gd name="T0" fmla="*/ 0 w 392"/>
              <a:gd name="T1" fmla="*/ 2147483647 h 382"/>
              <a:gd name="T2" fmla="*/ 2147483647 w 392"/>
              <a:gd name="T3" fmla="*/ 0 h 382"/>
              <a:gd name="T4" fmla="*/ 2147483647 w 392"/>
              <a:gd name="T5" fmla="*/ 2147483647 h 382"/>
              <a:gd name="T6" fmla="*/ 2147483647 w 392"/>
              <a:gd name="T7" fmla="*/ 2147483647 h 382"/>
              <a:gd name="T8" fmla="*/ 0 w 392"/>
              <a:gd name="T9" fmla="*/ 2147483647 h 3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382"/>
              <a:gd name="T17" fmla="*/ 392 w 392"/>
              <a:gd name="T18" fmla="*/ 382 h 3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382">
                <a:moveTo>
                  <a:pt x="0" y="9"/>
                </a:moveTo>
                <a:lnTo>
                  <a:pt x="10" y="0"/>
                </a:lnTo>
                <a:lnTo>
                  <a:pt x="392" y="373"/>
                </a:lnTo>
                <a:lnTo>
                  <a:pt x="383" y="38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9" name="Freeform 46"/>
          <p:cNvSpPr>
            <a:spLocks/>
          </p:cNvSpPr>
          <p:nvPr/>
        </p:nvSpPr>
        <p:spPr bwMode="auto">
          <a:xfrm>
            <a:off x="5022850" y="2295525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4"/>
                </a:lnTo>
                <a:lnTo>
                  <a:pt x="45" y="46"/>
                </a:lnTo>
                <a:lnTo>
                  <a:pt x="63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60" name="Freeform 47"/>
          <p:cNvSpPr>
            <a:spLocks/>
          </p:cNvSpPr>
          <p:nvPr/>
        </p:nvSpPr>
        <p:spPr bwMode="auto">
          <a:xfrm>
            <a:off x="6945313" y="2195513"/>
            <a:ext cx="203200" cy="201612"/>
          </a:xfrm>
          <a:custGeom>
            <a:avLst/>
            <a:gdLst>
              <a:gd name="T0" fmla="*/ 0 w 128"/>
              <a:gd name="T1" fmla="*/ 2147483647 h 127"/>
              <a:gd name="T2" fmla="*/ 2147483647 w 128"/>
              <a:gd name="T3" fmla="*/ 0 h 127"/>
              <a:gd name="T4" fmla="*/ 2147483647 w 128"/>
              <a:gd name="T5" fmla="*/ 2147483647 h 127"/>
              <a:gd name="T6" fmla="*/ 2147483647 w 128"/>
              <a:gd name="T7" fmla="*/ 2147483647 h 127"/>
              <a:gd name="T8" fmla="*/ 0 w 128"/>
              <a:gd name="T9" fmla="*/ 2147483647 h 1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8"/>
              <a:gd name="T16" fmla="*/ 0 h 127"/>
              <a:gd name="T17" fmla="*/ 128 w 128"/>
              <a:gd name="T18" fmla="*/ 127 h 1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8" h="127">
                <a:moveTo>
                  <a:pt x="0" y="9"/>
                </a:moveTo>
                <a:lnTo>
                  <a:pt x="9" y="0"/>
                </a:lnTo>
                <a:lnTo>
                  <a:pt x="128" y="118"/>
                </a:lnTo>
                <a:lnTo>
                  <a:pt x="119" y="127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61" name="Freeform 48"/>
          <p:cNvSpPr>
            <a:spLocks/>
          </p:cNvSpPr>
          <p:nvPr/>
        </p:nvSpPr>
        <p:spPr bwMode="auto">
          <a:xfrm>
            <a:off x="7075488" y="2309813"/>
            <a:ext cx="144462" cy="158750"/>
          </a:xfrm>
          <a:custGeom>
            <a:avLst/>
            <a:gdLst>
              <a:gd name="T0" fmla="*/ 2147483647 w 91"/>
              <a:gd name="T1" fmla="*/ 2147483647 h 100"/>
              <a:gd name="T2" fmla="*/ 0 w 91"/>
              <a:gd name="T3" fmla="*/ 2147483647 h 100"/>
              <a:gd name="T4" fmla="*/ 2147483647 w 91"/>
              <a:gd name="T5" fmla="*/ 2147483647 h 100"/>
              <a:gd name="T6" fmla="*/ 2147483647 w 91"/>
              <a:gd name="T7" fmla="*/ 0 h 100"/>
              <a:gd name="T8" fmla="*/ 2147483647 w 91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100"/>
              <a:gd name="T17" fmla="*/ 91 w 91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100">
                <a:moveTo>
                  <a:pt x="91" y="100"/>
                </a:moveTo>
                <a:lnTo>
                  <a:pt x="0" y="64"/>
                </a:lnTo>
                <a:lnTo>
                  <a:pt x="37" y="46"/>
                </a:lnTo>
                <a:lnTo>
                  <a:pt x="64" y="0"/>
                </a:lnTo>
                <a:lnTo>
                  <a:pt x="91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62" name="Rectangle 49"/>
          <p:cNvSpPr>
            <a:spLocks noChangeArrowheads="1"/>
          </p:cNvSpPr>
          <p:nvPr/>
        </p:nvSpPr>
        <p:spPr bwMode="auto">
          <a:xfrm>
            <a:off x="4305300" y="1192213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68663" name="Rectangle 50"/>
          <p:cNvSpPr>
            <a:spLocks noChangeArrowheads="1"/>
          </p:cNvSpPr>
          <p:nvPr/>
        </p:nvSpPr>
        <p:spPr bwMode="auto">
          <a:xfrm>
            <a:off x="4103688" y="1192213"/>
            <a:ext cx="68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68664" name="Rectangle 51"/>
          <p:cNvSpPr>
            <a:spLocks noChangeArrowheads="1"/>
          </p:cNvSpPr>
          <p:nvPr/>
        </p:nvSpPr>
        <p:spPr bwMode="auto">
          <a:xfrm>
            <a:off x="4189413" y="1192213"/>
            <a:ext cx="101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665" name="Rectangle 52"/>
          <p:cNvSpPr>
            <a:spLocks noChangeArrowheads="1"/>
          </p:cNvSpPr>
          <p:nvPr/>
        </p:nvSpPr>
        <p:spPr bwMode="auto">
          <a:xfrm>
            <a:off x="3943350" y="1192213"/>
            <a:ext cx="123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X</a:t>
            </a:r>
            <a:endParaRPr lang="en-US"/>
          </a:p>
        </p:txBody>
      </p:sp>
      <p:sp>
        <p:nvSpPr>
          <p:cNvPr id="68666" name="Rectangle 53"/>
          <p:cNvSpPr>
            <a:spLocks noChangeArrowheads="1"/>
          </p:cNvSpPr>
          <p:nvPr/>
        </p:nvSpPr>
        <p:spPr bwMode="auto">
          <a:xfrm>
            <a:off x="8312150" y="5607050"/>
            <a:ext cx="76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68667" name="Rectangle 54"/>
          <p:cNvSpPr>
            <a:spLocks noChangeArrowheads="1"/>
          </p:cNvSpPr>
          <p:nvPr/>
        </p:nvSpPr>
        <p:spPr bwMode="auto">
          <a:xfrm>
            <a:off x="8108950" y="5607050"/>
            <a:ext cx="76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68668" name="Rectangle 55"/>
          <p:cNvSpPr>
            <a:spLocks noChangeArrowheads="1"/>
          </p:cNvSpPr>
          <p:nvPr/>
        </p:nvSpPr>
        <p:spPr bwMode="auto">
          <a:xfrm>
            <a:off x="8181975" y="56070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669" name="Rectangle 56"/>
          <p:cNvSpPr>
            <a:spLocks noChangeArrowheads="1"/>
          </p:cNvSpPr>
          <p:nvPr/>
        </p:nvSpPr>
        <p:spPr bwMode="auto">
          <a:xfrm>
            <a:off x="7964488" y="560705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Y</a:t>
            </a:r>
            <a:endParaRPr lang="en-US"/>
          </a:p>
        </p:txBody>
      </p:sp>
      <p:sp>
        <p:nvSpPr>
          <p:cNvPr id="68670" name="Freeform 57"/>
          <p:cNvSpPr>
            <a:spLocks/>
          </p:cNvSpPr>
          <p:nvPr/>
        </p:nvSpPr>
        <p:spPr bwMode="auto">
          <a:xfrm>
            <a:off x="7697788" y="5226050"/>
            <a:ext cx="217487" cy="273050"/>
          </a:xfrm>
          <a:custGeom>
            <a:avLst/>
            <a:gdLst>
              <a:gd name="T0" fmla="*/ 0 w 137"/>
              <a:gd name="T1" fmla="*/ 2147483647 h 172"/>
              <a:gd name="T2" fmla="*/ 2147483647 w 137"/>
              <a:gd name="T3" fmla="*/ 0 h 172"/>
              <a:gd name="T4" fmla="*/ 2147483647 w 137"/>
              <a:gd name="T5" fmla="*/ 2147483647 h 172"/>
              <a:gd name="T6" fmla="*/ 2147483647 w 137"/>
              <a:gd name="T7" fmla="*/ 2147483647 h 172"/>
              <a:gd name="T8" fmla="*/ 0 w 137"/>
              <a:gd name="T9" fmla="*/ 2147483647 h 1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"/>
              <a:gd name="T16" fmla="*/ 0 h 172"/>
              <a:gd name="T17" fmla="*/ 137 w 137"/>
              <a:gd name="T18" fmla="*/ 172 h 1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" h="172">
                <a:moveTo>
                  <a:pt x="0" y="9"/>
                </a:moveTo>
                <a:lnTo>
                  <a:pt x="9" y="0"/>
                </a:lnTo>
                <a:lnTo>
                  <a:pt x="137" y="163"/>
                </a:lnTo>
                <a:lnTo>
                  <a:pt x="118" y="17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71" name="Freeform 58"/>
          <p:cNvSpPr>
            <a:spLocks/>
          </p:cNvSpPr>
          <p:nvPr/>
        </p:nvSpPr>
        <p:spPr bwMode="auto">
          <a:xfrm>
            <a:off x="7827963" y="5413375"/>
            <a:ext cx="144462" cy="158750"/>
          </a:xfrm>
          <a:custGeom>
            <a:avLst/>
            <a:gdLst>
              <a:gd name="T0" fmla="*/ 2147483647 w 91"/>
              <a:gd name="T1" fmla="*/ 2147483647 h 100"/>
              <a:gd name="T2" fmla="*/ 0 w 91"/>
              <a:gd name="T3" fmla="*/ 2147483647 h 100"/>
              <a:gd name="T4" fmla="*/ 2147483647 w 91"/>
              <a:gd name="T5" fmla="*/ 2147483647 h 100"/>
              <a:gd name="T6" fmla="*/ 2147483647 w 91"/>
              <a:gd name="T7" fmla="*/ 0 h 100"/>
              <a:gd name="T8" fmla="*/ 2147483647 w 91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100"/>
              <a:gd name="T17" fmla="*/ 91 w 91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100">
                <a:moveTo>
                  <a:pt x="91" y="100"/>
                </a:moveTo>
                <a:lnTo>
                  <a:pt x="0" y="54"/>
                </a:lnTo>
                <a:lnTo>
                  <a:pt x="36" y="36"/>
                </a:lnTo>
                <a:lnTo>
                  <a:pt x="73" y="0"/>
                </a:lnTo>
                <a:lnTo>
                  <a:pt x="91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72" name="Rectangle 59"/>
          <p:cNvSpPr>
            <a:spLocks noChangeArrowheads="1"/>
          </p:cNvSpPr>
          <p:nvPr/>
        </p:nvSpPr>
        <p:spPr bwMode="auto">
          <a:xfrm>
            <a:off x="5159375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T</a:t>
            </a:r>
            <a:endParaRPr lang="en-US" b="1"/>
          </a:p>
        </p:txBody>
      </p:sp>
      <p:sp>
        <p:nvSpPr>
          <p:cNvPr id="68673" name="Rectangle 60"/>
          <p:cNvSpPr>
            <a:spLocks noChangeArrowheads="1"/>
          </p:cNvSpPr>
          <p:nvPr/>
        </p:nvSpPr>
        <p:spPr bwMode="auto">
          <a:xfrm>
            <a:off x="5259388" y="1119188"/>
            <a:ext cx="63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r</a:t>
            </a:r>
            <a:endParaRPr lang="en-US" b="1"/>
          </a:p>
        </p:txBody>
      </p:sp>
      <p:sp>
        <p:nvSpPr>
          <p:cNvPr id="68674" name="Rectangle 61"/>
          <p:cNvSpPr>
            <a:spLocks noChangeArrowheads="1"/>
          </p:cNvSpPr>
          <p:nvPr/>
        </p:nvSpPr>
        <p:spPr bwMode="auto">
          <a:xfrm>
            <a:off x="5318125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a</a:t>
            </a:r>
            <a:endParaRPr lang="en-US" b="1"/>
          </a:p>
        </p:txBody>
      </p:sp>
      <p:sp>
        <p:nvSpPr>
          <p:cNvPr id="68675" name="Rectangle 62"/>
          <p:cNvSpPr>
            <a:spLocks noChangeArrowheads="1"/>
          </p:cNvSpPr>
          <p:nvPr/>
        </p:nvSpPr>
        <p:spPr bwMode="auto">
          <a:xfrm>
            <a:off x="5403850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n</a:t>
            </a:r>
            <a:endParaRPr lang="en-US" b="1"/>
          </a:p>
        </p:txBody>
      </p:sp>
      <p:sp>
        <p:nvSpPr>
          <p:cNvPr id="68676" name="Rectangle 63"/>
          <p:cNvSpPr>
            <a:spLocks noChangeArrowheads="1"/>
          </p:cNvSpPr>
          <p:nvPr/>
        </p:nvSpPr>
        <p:spPr bwMode="auto">
          <a:xfrm>
            <a:off x="5491163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68677" name="Rectangle 64"/>
          <p:cNvSpPr>
            <a:spLocks noChangeArrowheads="1"/>
          </p:cNvSpPr>
          <p:nvPr/>
        </p:nvSpPr>
        <p:spPr bwMode="auto">
          <a:xfrm>
            <a:off x="5564188" y="1119188"/>
            <a:ext cx="1460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m</a:t>
            </a:r>
            <a:endParaRPr lang="en-US" b="1"/>
          </a:p>
        </p:txBody>
      </p:sp>
      <p:sp>
        <p:nvSpPr>
          <p:cNvPr id="68678" name="Rectangle 65"/>
          <p:cNvSpPr>
            <a:spLocks noChangeArrowheads="1"/>
          </p:cNvSpPr>
          <p:nvPr/>
        </p:nvSpPr>
        <p:spPr bwMode="auto">
          <a:xfrm>
            <a:off x="5694363" y="1119188"/>
            <a:ext cx="460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i</a:t>
            </a:r>
            <a:endParaRPr lang="en-US" b="1"/>
          </a:p>
        </p:txBody>
      </p:sp>
      <p:sp>
        <p:nvSpPr>
          <p:cNvPr id="68679" name="Rectangle 66"/>
          <p:cNvSpPr>
            <a:spLocks noChangeArrowheads="1"/>
          </p:cNvSpPr>
          <p:nvPr/>
        </p:nvSpPr>
        <p:spPr bwMode="auto">
          <a:xfrm>
            <a:off x="5722938" y="1119188"/>
            <a:ext cx="5556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t</a:t>
            </a:r>
            <a:endParaRPr lang="en-US" b="1"/>
          </a:p>
        </p:txBody>
      </p:sp>
      <p:sp>
        <p:nvSpPr>
          <p:cNvPr id="68680" name="Rectangle 67"/>
          <p:cNvSpPr>
            <a:spLocks noChangeArrowheads="1"/>
          </p:cNvSpPr>
          <p:nvPr/>
        </p:nvSpPr>
        <p:spPr bwMode="auto">
          <a:xfrm>
            <a:off x="5765800" y="1119188"/>
            <a:ext cx="460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 </a:t>
            </a:r>
            <a:endParaRPr lang="en-US" b="1"/>
          </a:p>
        </p:txBody>
      </p:sp>
      <p:sp>
        <p:nvSpPr>
          <p:cNvPr id="68681" name="Rectangle 68"/>
          <p:cNvSpPr>
            <a:spLocks noChangeArrowheads="1"/>
          </p:cNvSpPr>
          <p:nvPr/>
        </p:nvSpPr>
        <p:spPr bwMode="auto">
          <a:xfrm>
            <a:off x="5810250" y="1119188"/>
            <a:ext cx="1095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68682" name="Rectangle 69"/>
          <p:cNvSpPr>
            <a:spLocks noChangeArrowheads="1"/>
          </p:cNvSpPr>
          <p:nvPr/>
        </p:nvSpPr>
        <p:spPr bwMode="auto">
          <a:xfrm>
            <a:off x="5910263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a</a:t>
            </a:r>
            <a:endParaRPr lang="en-US" b="1"/>
          </a:p>
        </p:txBody>
      </p:sp>
      <p:sp>
        <p:nvSpPr>
          <p:cNvPr id="68683" name="Rectangle 70"/>
          <p:cNvSpPr>
            <a:spLocks noChangeArrowheads="1"/>
          </p:cNvSpPr>
          <p:nvPr/>
        </p:nvSpPr>
        <p:spPr bwMode="auto">
          <a:xfrm>
            <a:off x="5997575" y="1119188"/>
            <a:ext cx="1460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m</a:t>
            </a:r>
            <a:endParaRPr lang="en-US" b="1"/>
          </a:p>
        </p:txBody>
      </p:sp>
      <p:sp>
        <p:nvSpPr>
          <p:cNvPr id="68684" name="Rectangle 71"/>
          <p:cNvSpPr>
            <a:spLocks noChangeArrowheads="1"/>
          </p:cNvSpPr>
          <p:nvPr/>
        </p:nvSpPr>
        <p:spPr bwMode="auto">
          <a:xfrm>
            <a:off x="6127750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p</a:t>
            </a:r>
            <a:endParaRPr lang="en-US" b="1"/>
          </a:p>
        </p:txBody>
      </p:sp>
      <p:sp>
        <p:nvSpPr>
          <p:cNvPr id="68685" name="Rectangle 72"/>
          <p:cNvSpPr>
            <a:spLocks noChangeArrowheads="1"/>
          </p:cNvSpPr>
          <p:nvPr/>
        </p:nvSpPr>
        <p:spPr bwMode="auto">
          <a:xfrm>
            <a:off x="6215063" y="1119188"/>
            <a:ext cx="460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l</a:t>
            </a:r>
            <a:endParaRPr lang="en-US" b="1"/>
          </a:p>
        </p:txBody>
      </p:sp>
      <p:sp>
        <p:nvSpPr>
          <p:cNvPr id="68686" name="Rectangle 73"/>
          <p:cNvSpPr>
            <a:spLocks noChangeArrowheads="1"/>
          </p:cNvSpPr>
          <p:nvPr/>
        </p:nvSpPr>
        <p:spPr bwMode="auto">
          <a:xfrm>
            <a:off x="6243638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e</a:t>
            </a:r>
            <a:endParaRPr lang="en-US" b="1"/>
          </a:p>
        </p:txBody>
      </p:sp>
      <p:sp>
        <p:nvSpPr>
          <p:cNvPr id="68687" name="Rectangle 74"/>
          <p:cNvSpPr>
            <a:spLocks noChangeArrowheads="1"/>
          </p:cNvSpPr>
          <p:nvPr/>
        </p:nvSpPr>
        <p:spPr bwMode="auto">
          <a:xfrm>
            <a:off x="6330950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68688" name="Rectangle 75"/>
          <p:cNvSpPr>
            <a:spLocks noChangeArrowheads="1"/>
          </p:cNvSpPr>
          <p:nvPr/>
        </p:nvSpPr>
        <p:spPr bwMode="auto">
          <a:xfrm>
            <a:off x="6099175" y="5534025"/>
            <a:ext cx="1190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R</a:t>
            </a:r>
            <a:endParaRPr lang="en-US"/>
          </a:p>
        </p:txBody>
      </p:sp>
      <p:sp>
        <p:nvSpPr>
          <p:cNvPr id="68689" name="Rectangle 76"/>
          <p:cNvSpPr>
            <a:spLocks noChangeArrowheads="1"/>
          </p:cNvSpPr>
          <p:nvPr/>
        </p:nvSpPr>
        <p:spPr bwMode="auto">
          <a:xfrm>
            <a:off x="621506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68690" name="Rectangle 77"/>
          <p:cNvSpPr>
            <a:spLocks noChangeArrowheads="1"/>
          </p:cNvSpPr>
          <p:nvPr/>
        </p:nvSpPr>
        <p:spPr bwMode="auto">
          <a:xfrm>
            <a:off x="6300788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c</a:t>
            </a:r>
            <a:endParaRPr lang="en-US"/>
          </a:p>
        </p:txBody>
      </p:sp>
      <p:sp>
        <p:nvSpPr>
          <p:cNvPr id="68691" name="Rectangle 78"/>
          <p:cNvSpPr>
            <a:spLocks noChangeArrowheads="1"/>
          </p:cNvSpPr>
          <p:nvPr/>
        </p:nvSpPr>
        <p:spPr bwMode="auto">
          <a:xfrm>
            <a:off x="637381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68692" name="Rectangle 79"/>
          <p:cNvSpPr>
            <a:spLocks noChangeArrowheads="1"/>
          </p:cNvSpPr>
          <p:nvPr/>
        </p:nvSpPr>
        <p:spPr bwMode="auto">
          <a:xfrm>
            <a:off x="6461125" y="5534025"/>
            <a:ext cx="365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i</a:t>
            </a:r>
            <a:endParaRPr lang="en-US"/>
          </a:p>
        </p:txBody>
      </p:sp>
      <p:sp>
        <p:nvSpPr>
          <p:cNvPr id="68693" name="Rectangle 80"/>
          <p:cNvSpPr>
            <a:spLocks noChangeArrowheads="1"/>
          </p:cNvSpPr>
          <p:nvPr/>
        </p:nvSpPr>
        <p:spPr bwMode="auto">
          <a:xfrm>
            <a:off x="6489700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v</a:t>
            </a:r>
            <a:endParaRPr lang="en-US"/>
          </a:p>
        </p:txBody>
      </p:sp>
      <p:sp>
        <p:nvSpPr>
          <p:cNvPr id="68694" name="Rectangle 81"/>
          <p:cNvSpPr>
            <a:spLocks noChangeArrowheads="1"/>
          </p:cNvSpPr>
          <p:nvPr/>
        </p:nvSpPr>
        <p:spPr bwMode="auto">
          <a:xfrm>
            <a:off x="6561138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68695" name="Rectangle 82"/>
          <p:cNvSpPr>
            <a:spLocks noChangeArrowheads="1"/>
          </p:cNvSpPr>
          <p:nvPr/>
        </p:nvSpPr>
        <p:spPr bwMode="auto">
          <a:xfrm>
            <a:off x="6648450" y="5534025"/>
            <a:ext cx="460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 </a:t>
            </a:r>
            <a:endParaRPr lang="en-US"/>
          </a:p>
        </p:txBody>
      </p:sp>
      <p:sp>
        <p:nvSpPr>
          <p:cNvPr id="68696" name="Rectangle 83"/>
          <p:cNvSpPr>
            <a:spLocks noChangeArrowheads="1"/>
          </p:cNvSpPr>
          <p:nvPr/>
        </p:nvSpPr>
        <p:spPr bwMode="auto">
          <a:xfrm>
            <a:off x="6691313" y="5534025"/>
            <a:ext cx="109537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S</a:t>
            </a:r>
            <a:endParaRPr lang="en-US"/>
          </a:p>
        </p:txBody>
      </p:sp>
      <p:sp>
        <p:nvSpPr>
          <p:cNvPr id="68697" name="Rectangle 84"/>
          <p:cNvSpPr>
            <a:spLocks noChangeArrowheads="1"/>
          </p:cNvSpPr>
          <p:nvPr/>
        </p:nvSpPr>
        <p:spPr bwMode="auto">
          <a:xfrm>
            <a:off x="679291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a</a:t>
            </a:r>
            <a:endParaRPr lang="en-US"/>
          </a:p>
        </p:txBody>
      </p:sp>
      <p:sp>
        <p:nvSpPr>
          <p:cNvPr id="68698" name="Rectangle 85"/>
          <p:cNvSpPr>
            <a:spLocks noChangeArrowheads="1"/>
          </p:cNvSpPr>
          <p:nvPr/>
        </p:nvSpPr>
        <p:spPr bwMode="auto">
          <a:xfrm>
            <a:off x="6880225" y="5534025"/>
            <a:ext cx="1381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m</a:t>
            </a:r>
            <a:endParaRPr lang="en-US"/>
          </a:p>
        </p:txBody>
      </p:sp>
      <p:sp>
        <p:nvSpPr>
          <p:cNvPr id="68699" name="Rectangle 86"/>
          <p:cNvSpPr>
            <a:spLocks noChangeArrowheads="1"/>
          </p:cNvSpPr>
          <p:nvPr/>
        </p:nvSpPr>
        <p:spPr bwMode="auto">
          <a:xfrm>
            <a:off x="7010400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p</a:t>
            </a:r>
            <a:endParaRPr lang="en-US"/>
          </a:p>
        </p:txBody>
      </p:sp>
      <p:sp>
        <p:nvSpPr>
          <p:cNvPr id="68700" name="Rectangle 87"/>
          <p:cNvSpPr>
            <a:spLocks noChangeArrowheads="1"/>
          </p:cNvSpPr>
          <p:nvPr/>
        </p:nvSpPr>
        <p:spPr bwMode="auto">
          <a:xfrm>
            <a:off x="7096125" y="5534025"/>
            <a:ext cx="365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l</a:t>
            </a:r>
            <a:endParaRPr lang="en-US"/>
          </a:p>
        </p:txBody>
      </p:sp>
      <p:sp>
        <p:nvSpPr>
          <p:cNvPr id="68701" name="Rectangle 88"/>
          <p:cNvSpPr>
            <a:spLocks noChangeArrowheads="1"/>
          </p:cNvSpPr>
          <p:nvPr/>
        </p:nvSpPr>
        <p:spPr bwMode="auto">
          <a:xfrm>
            <a:off x="7126288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68702" name="Rectangle 89"/>
          <p:cNvSpPr>
            <a:spLocks noChangeArrowheads="1"/>
          </p:cNvSpPr>
          <p:nvPr/>
        </p:nvSpPr>
        <p:spPr bwMode="auto">
          <a:xfrm>
            <a:off x="7212013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s</a:t>
            </a:r>
            <a:endParaRPr lang="en-US"/>
          </a:p>
        </p:txBody>
      </p:sp>
      <p:sp>
        <p:nvSpPr>
          <p:cNvPr id="68703" name="Freeform 90"/>
          <p:cNvSpPr>
            <a:spLocks/>
          </p:cNvSpPr>
          <p:nvPr/>
        </p:nvSpPr>
        <p:spPr bwMode="auto">
          <a:xfrm>
            <a:off x="4964113" y="3738563"/>
            <a:ext cx="246062" cy="246062"/>
          </a:xfrm>
          <a:custGeom>
            <a:avLst/>
            <a:gdLst>
              <a:gd name="T0" fmla="*/ 0 w 155"/>
              <a:gd name="T1" fmla="*/ 2147483647 h 155"/>
              <a:gd name="T2" fmla="*/ 2147483647 w 155"/>
              <a:gd name="T3" fmla="*/ 0 h 155"/>
              <a:gd name="T4" fmla="*/ 2147483647 w 155"/>
              <a:gd name="T5" fmla="*/ 2147483647 h 155"/>
              <a:gd name="T6" fmla="*/ 2147483647 w 155"/>
              <a:gd name="T7" fmla="*/ 2147483647 h 155"/>
              <a:gd name="T8" fmla="*/ 0 w 155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5"/>
              <a:gd name="T16" fmla="*/ 0 h 155"/>
              <a:gd name="T17" fmla="*/ 155 w 155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5" h="155">
                <a:moveTo>
                  <a:pt x="0" y="9"/>
                </a:moveTo>
                <a:lnTo>
                  <a:pt x="9" y="0"/>
                </a:lnTo>
                <a:lnTo>
                  <a:pt x="155" y="146"/>
                </a:lnTo>
                <a:lnTo>
                  <a:pt x="146" y="155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4" name="Freeform 91"/>
          <p:cNvSpPr>
            <a:spLocks/>
          </p:cNvSpPr>
          <p:nvPr/>
        </p:nvSpPr>
        <p:spPr bwMode="auto">
          <a:xfrm>
            <a:off x="4457700" y="347980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5" name="Freeform 92"/>
          <p:cNvSpPr>
            <a:spLocks/>
          </p:cNvSpPr>
          <p:nvPr/>
        </p:nvSpPr>
        <p:spPr bwMode="auto">
          <a:xfrm>
            <a:off x="4457700" y="347980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6" name="Freeform 93"/>
          <p:cNvSpPr>
            <a:spLocks/>
          </p:cNvSpPr>
          <p:nvPr/>
        </p:nvSpPr>
        <p:spPr bwMode="auto">
          <a:xfrm>
            <a:off x="4443413" y="346551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7" name="Freeform 94"/>
          <p:cNvSpPr>
            <a:spLocks/>
          </p:cNvSpPr>
          <p:nvPr/>
        </p:nvSpPr>
        <p:spPr bwMode="auto">
          <a:xfrm>
            <a:off x="4443413" y="346551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8" name="Rectangle 95"/>
          <p:cNvSpPr>
            <a:spLocks noChangeArrowheads="1"/>
          </p:cNvSpPr>
          <p:nvPr/>
        </p:nvSpPr>
        <p:spPr bwMode="auto">
          <a:xfrm>
            <a:off x="5080000" y="410051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9" name="Freeform 96"/>
          <p:cNvSpPr>
            <a:spLocks/>
          </p:cNvSpPr>
          <p:nvPr/>
        </p:nvSpPr>
        <p:spPr bwMode="auto">
          <a:xfrm>
            <a:off x="4457700" y="3233738"/>
            <a:ext cx="868363" cy="620712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0" name="Freeform 97"/>
          <p:cNvSpPr>
            <a:spLocks/>
          </p:cNvSpPr>
          <p:nvPr/>
        </p:nvSpPr>
        <p:spPr bwMode="auto">
          <a:xfrm>
            <a:off x="5080000" y="410051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1" name="Freeform 98"/>
          <p:cNvSpPr>
            <a:spLocks/>
          </p:cNvSpPr>
          <p:nvPr/>
        </p:nvSpPr>
        <p:spPr bwMode="auto">
          <a:xfrm>
            <a:off x="4443413" y="3219450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2" name="Freeform 99"/>
          <p:cNvSpPr>
            <a:spLocks/>
          </p:cNvSpPr>
          <p:nvPr/>
        </p:nvSpPr>
        <p:spPr bwMode="auto">
          <a:xfrm>
            <a:off x="4457700" y="3233738"/>
            <a:ext cx="622300" cy="866775"/>
          </a:xfrm>
          <a:custGeom>
            <a:avLst/>
            <a:gdLst>
              <a:gd name="T0" fmla="*/ 0 w 392"/>
              <a:gd name="T1" fmla="*/ 2147483647 h 546"/>
              <a:gd name="T2" fmla="*/ 2147483647 w 392"/>
              <a:gd name="T3" fmla="*/ 2147483647 h 546"/>
              <a:gd name="T4" fmla="*/ 2147483647 w 392"/>
              <a:gd name="T5" fmla="*/ 2147483647 h 546"/>
              <a:gd name="T6" fmla="*/ 0 w 392"/>
              <a:gd name="T7" fmla="*/ 0 h 546"/>
              <a:gd name="T8" fmla="*/ 0 w 392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6"/>
              <a:gd name="T17" fmla="*/ 392 w 392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6">
                <a:moveTo>
                  <a:pt x="0" y="155"/>
                </a:moveTo>
                <a:lnTo>
                  <a:pt x="392" y="546"/>
                </a:lnTo>
                <a:lnTo>
                  <a:pt x="392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3" name="Rectangle 100"/>
          <p:cNvSpPr>
            <a:spLocks noChangeArrowheads="1"/>
          </p:cNvSpPr>
          <p:nvPr/>
        </p:nvSpPr>
        <p:spPr bwMode="auto">
          <a:xfrm>
            <a:off x="5080000" y="3854450"/>
            <a:ext cx="246063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4" name="Freeform 101"/>
          <p:cNvSpPr>
            <a:spLocks/>
          </p:cNvSpPr>
          <p:nvPr/>
        </p:nvSpPr>
        <p:spPr bwMode="auto">
          <a:xfrm>
            <a:off x="4443413" y="3219450"/>
            <a:ext cx="636587" cy="881063"/>
          </a:xfrm>
          <a:custGeom>
            <a:avLst/>
            <a:gdLst>
              <a:gd name="T0" fmla="*/ 0 w 401"/>
              <a:gd name="T1" fmla="*/ 2147483647 h 555"/>
              <a:gd name="T2" fmla="*/ 2147483647 w 401"/>
              <a:gd name="T3" fmla="*/ 2147483647 h 555"/>
              <a:gd name="T4" fmla="*/ 2147483647 w 401"/>
              <a:gd name="T5" fmla="*/ 2147483647 h 555"/>
              <a:gd name="T6" fmla="*/ 0 w 401"/>
              <a:gd name="T7" fmla="*/ 0 h 555"/>
              <a:gd name="T8" fmla="*/ 0 w 401"/>
              <a:gd name="T9" fmla="*/ 2147483647 h 555"/>
              <a:gd name="T10" fmla="*/ 0 w 401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5"/>
              <a:gd name="T20" fmla="*/ 401 w 401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5">
                <a:moveTo>
                  <a:pt x="0" y="155"/>
                </a:moveTo>
                <a:lnTo>
                  <a:pt x="401" y="555"/>
                </a:lnTo>
                <a:lnTo>
                  <a:pt x="401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5" name="Freeform 102"/>
          <p:cNvSpPr>
            <a:spLocks/>
          </p:cNvSpPr>
          <p:nvPr/>
        </p:nvSpPr>
        <p:spPr bwMode="auto">
          <a:xfrm>
            <a:off x="5080000" y="3854450"/>
            <a:ext cx="246063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6" name="Freeform 103"/>
          <p:cNvSpPr>
            <a:spLocks/>
          </p:cNvSpPr>
          <p:nvPr/>
        </p:nvSpPr>
        <p:spPr bwMode="auto">
          <a:xfrm>
            <a:off x="4457700" y="300355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7" name="Freeform 104"/>
          <p:cNvSpPr>
            <a:spLocks/>
          </p:cNvSpPr>
          <p:nvPr/>
        </p:nvSpPr>
        <p:spPr bwMode="auto">
          <a:xfrm>
            <a:off x="4457700" y="300355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8" name="Freeform 105"/>
          <p:cNvSpPr>
            <a:spLocks/>
          </p:cNvSpPr>
          <p:nvPr/>
        </p:nvSpPr>
        <p:spPr bwMode="auto">
          <a:xfrm>
            <a:off x="4443413" y="298926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9" name="Freeform 106"/>
          <p:cNvSpPr>
            <a:spLocks/>
          </p:cNvSpPr>
          <p:nvPr/>
        </p:nvSpPr>
        <p:spPr bwMode="auto">
          <a:xfrm>
            <a:off x="4443413" y="298926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0" name="Rectangle 107"/>
          <p:cNvSpPr>
            <a:spLocks noChangeArrowheads="1"/>
          </p:cNvSpPr>
          <p:nvPr/>
        </p:nvSpPr>
        <p:spPr bwMode="auto">
          <a:xfrm>
            <a:off x="5080000" y="362426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1" name="Freeform 108"/>
          <p:cNvSpPr>
            <a:spLocks/>
          </p:cNvSpPr>
          <p:nvPr/>
        </p:nvSpPr>
        <p:spPr bwMode="auto">
          <a:xfrm>
            <a:off x="4225925" y="347980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2" name="Freeform 109"/>
          <p:cNvSpPr>
            <a:spLocks/>
          </p:cNvSpPr>
          <p:nvPr/>
        </p:nvSpPr>
        <p:spPr bwMode="auto">
          <a:xfrm>
            <a:off x="5080000" y="362426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3" name="Freeform 110"/>
          <p:cNvSpPr>
            <a:spLocks/>
          </p:cNvSpPr>
          <p:nvPr/>
        </p:nvSpPr>
        <p:spPr bwMode="auto">
          <a:xfrm>
            <a:off x="4211638" y="346551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4" name="Freeform 111"/>
          <p:cNvSpPr>
            <a:spLocks/>
          </p:cNvSpPr>
          <p:nvPr/>
        </p:nvSpPr>
        <p:spPr bwMode="auto">
          <a:xfrm>
            <a:off x="4225925" y="347980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5" name="Rectangle 112"/>
          <p:cNvSpPr>
            <a:spLocks noChangeArrowheads="1"/>
          </p:cNvSpPr>
          <p:nvPr/>
        </p:nvSpPr>
        <p:spPr bwMode="auto">
          <a:xfrm>
            <a:off x="4848225" y="410051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6" name="Freeform 113"/>
          <p:cNvSpPr>
            <a:spLocks/>
          </p:cNvSpPr>
          <p:nvPr/>
        </p:nvSpPr>
        <p:spPr bwMode="auto">
          <a:xfrm>
            <a:off x="4211638" y="346551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7" name="Freeform 114"/>
          <p:cNvSpPr>
            <a:spLocks/>
          </p:cNvSpPr>
          <p:nvPr/>
        </p:nvSpPr>
        <p:spPr bwMode="auto">
          <a:xfrm>
            <a:off x="4848225" y="410051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8" name="Freeform 115"/>
          <p:cNvSpPr>
            <a:spLocks/>
          </p:cNvSpPr>
          <p:nvPr/>
        </p:nvSpPr>
        <p:spPr bwMode="auto">
          <a:xfrm>
            <a:off x="4225925" y="3233738"/>
            <a:ext cx="868363" cy="620712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9" name="Freeform 116"/>
          <p:cNvSpPr>
            <a:spLocks/>
          </p:cNvSpPr>
          <p:nvPr/>
        </p:nvSpPr>
        <p:spPr bwMode="auto">
          <a:xfrm>
            <a:off x="4225925" y="3233738"/>
            <a:ext cx="622300" cy="866775"/>
          </a:xfrm>
          <a:custGeom>
            <a:avLst/>
            <a:gdLst>
              <a:gd name="T0" fmla="*/ 0 w 392"/>
              <a:gd name="T1" fmla="*/ 2147483647 h 546"/>
              <a:gd name="T2" fmla="*/ 2147483647 w 392"/>
              <a:gd name="T3" fmla="*/ 2147483647 h 546"/>
              <a:gd name="T4" fmla="*/ 2147483647 w 392"/>
              <a:gd name="T5" fmla="*/ 2147483647 h 546"/>
              <a:gd name="T6" fmla="*/ 0 w 392"/>
              <a:gd name="T7" fmla="*/ 0 h 546"/>
              <a:gd name="T8" fmla="*/ 0 w 392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6"/>
              <a:gd name="T17" fmla="*/ 392 w 392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6">
                <a:moveTo>
                  <a:pt x="0" y="155"/>
                </a:moveTo>
                <a:lnTo>
                  <a:pt x="392" y="546"/>
                </a:lnTo>
                <a:lnTo>
                  <a:pt x="392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0" name="Freeform 117"/>
          <p:cNvSpPr>
            <a:spLocks/>
          </p:cNvSpPr>
          <p:nvPr/>
        </p:nvSpPr>
        <p:spPr bwMode="auto">
          <a:xfrm>
            <a:off x="4211638" y="3219450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1" name="Freeform 118"/>
          <p:cNvSpPr>
            <a:spLocks/>
          </p:cNvSpPr>
          <p:nvPr/>
        </p:nvSpPr>
        <p:spPr bwMode="auto">
          <a:xfrm>
            <a:off x="4211638" y="3219450"/>
            <a:ext cx="636587" cy="881063"/>
          </a:xfrm>
          <a:custGeom>
            <a:avLst/>
            <a:gdLst>
              <a:gd name="T0" fmla="*/ 0 w 401"/>
              <a:gd name="T1" fmla="*/ 2147483647 h 555"/>
              <a:gd name="T2" fmla="*/ 2147483647 w 401"/>
              <a:gd name="T3" fmla="*/ 2147483647 h 555"/>
              <a:gd name="T4" fmla="*/ 2147483647 w 401"/>
              <a:gd name="T5" fmla="*/ 2147483647 h 555"/>
              <a:gd name="T6" fmla="*/ 0 w 401"/>
              <a:gd name="T7" fmla="*/ 0 h 555"/>
              <a:gd name="T8" fmla="*/ 0 w 401"/>
              <a:gd name="T9" fmla="*/ 2147483647 h 555"/>
              <a:gd name="T10" fmla="*/ 0 w 401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5"/>
              <a:gd name="T20" fmla="*/ 401 w 401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5">
                <a:moveTo>
                  <a:pt x="0" y="155"/>
                </a:moveTo>
                <a:lnTo>
                  <a:pt x="401" y="555"/>
                </a:lnTo>
                <a:lnTo>
                  <a:pt x="401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2" name="Rectangle 119"/>
          <p:cNvSpPr>
            <a:spLocks noChangeArrowheads="1"/>
          </p:cNvSpPr>
          <p:nvPr/>
        </p:nvSpPr>
        <p:spPr bwMode="auto">
          <a:xfrm>
            <a:off x="4848225" y="3854450"/>
            <a:ext cx="246063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3" name="Freeform 120"/>
          <p:cNvSpPr>
            <a:spLocks/>
          </p:cNvSpPr>
          <p:nvPr/>
        </p:nvSpPr>
        <p:spPr bwMode="auto">
          <a:xfrm>
            <a:off x="4225925" y="300355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4" name="Freeform 121"/>
          <p:cNvSpPr>
            <a:spLocks/>
          </p:cNvSpPr>
          <p:nvPr/>
        </p:nvSpPr>
        <p:spPr bwMode="auto">
          <a:xfrm>
            <a:off x="4848225" y="3854450"/>
            <a:ext cx="246063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5" name="Freeform 122"/>
          <p:cNvSpPr>
            <a:spLocks/>
          </p:cNvSpPr>
          <p:nvPr/>
        </p:nvSpPr>
        <p:spPr bwMode="auto">
          <a:xfrm>
            <a:off x="4211638" y="298926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6" name="Freeform 123"/>
          <p:cNvSpPr>
            <a:spLocks/>
          </p:cNvSpPr>
          <p:nvPr/>
        </p:nvSpPr>
        <p:spPr bwMode="auto">
          <a:xfrm>
            <a:off x="4225925" y="300355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7" name="Rectangle 124"/>
          <p:cNvSpPr>
            <a:spLocks noChangeArrowheads="1"/>
          </p:cNvSpPr>
          <p:nvPr/>
        </p:nvSpPr>
        <p:spPr bwMode="auto">
          <a:xfrm>
            <a:off x="4848225" y="362426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8" name="Freeform 125"/>
          <p:cNvSpPr>
            <a:spLocks/>
          </p:cNvSpPr>
          <p:nvPr/>
        </p:nvSpPr>
        <p:spPr bwMode="auto">
          <a:xfrm>
            <a:off x="4211638" y="298926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9" name="Freeform 126"/>
          <p:cNvSpPr>
            <a:spLocks/>
          </p:cNvSpPr>
          <p:nvPr/>
        </p:nvSpPr>
        <p:spPr bwMode="auto">
          <a:xfrm>
            <a:off x="4848225" y="362426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0" name="Freeform 127"/>
          <p:cNvSpPr>
            <a:spLocks/>
          </p:cNvSpPr>
          <p:nvPr/>
        </p:nvSpPr>
        <p:spPr bwMode="auto">
          <a:xfrm>
            <a:off x="5080000" y="3970338"/>
            <a:ext cx="303213" cy="288925"/>
          </a:xfrm>
          <a:custGeom>
            <a:avLst/>
            <a:gdLst>
              <a:gd name="T0" fmla="*/ 0 w 191"/>
              <a:gd name="T1" fmla="*/ 2147483647 h 182"/>
              <a:gd name="T2" fmla="*/ 2147483647 w 191"/>
              <a:gd name="T3" fmla="*/ 0 h 182"/>
              <a:gd name="T4" fmla="*/ 2147483647 w 191"/>
              <a:gd name="T5" fmla="*/ 2147483647 h 182"/>
              <a:gd name="T6" fmla="*/ 2147483647 w 191"/>
              <a:gd name="T7" fmla="*/ 2147483647 h 182"/>
              <a:gd name="T8" fmla="*/ 0 w 191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1"/>
              <a:gd name="T16" fmla="*/ 0 h 182"/>
              <a:gd name="T17" fmla="*/ 191 w 191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1" h="182">
                <a:moveTo>
                  <a:pt x="0" y="9"/>
                </a:moveTo>
                <a:lnTo>
                  <a:pt x="18" y="0"/>
                </a:lnTo>
                <a:lnTo>
                  <a:pt x="191" y="172"/>
                </a:lnTo>
                <a:lnTo>
                  <a:pt x="173" y="18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1" name="Freeform 128"/>
          <p:cNvSpPr>
            <a:spLocks/>
          </p:cNvSpPr>
          <p:nvPr/>
        </p:nvSpPr>
        <p:spPr bwMode="auto">
          <a:xfrm>
            <a:off x="6469063" y="3738563"/>
            <a:ext cx="244475" cy="246062"/>
          </a:xfrm>
          <a:custGeom>
            <a:avLst/>
            <a:gdLst>
              <a:gd name="T0" fmla="*/ 0 w 154"/>
              <a:gd name="T1" fmla="*/ 2147483647 h 155"/>
              <a:gd name="T2" fmla="*/ 2147483647 w 154"/>
              <a:gd name="T3" fmla="*/ 0 h 155"/>
              <a:gd name="T4" fmla="*/ 2147483647 w 154"/>
              <a:gd name="T5" fmla="*/ 2147483647 h 155"/>
              <a:gd name="T6" fmla="*/ 2147483647 w 154"/>
              <a:gd name="T7" fmla="*/ 2147483647 h 155"/>
              <a:gd name="T8" fmla="*/ 0 w 154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4"/>
              <a:gd name="T16" fmla="*/ 0 h 155"/>
              <a:gd name="T17" fmla="*/ 154 w 154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4" h="155">
                <a:moveTo>
                  <a:pt x="0" y="9"/>
                </a:moveTo>
                <a:lnTo>
                  <a:pt x="9" y="0"/>
                </a:lnTo>
                <a:lnTo>
                  <a:pt x="154" y="146"/>
                </a:lnTo>
                <a:lnTo>
                  <a:pt x="145" y="155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2" name="Freeform 129"/>
          <p:cNvSpPr>
            <a:spLocks/>
          </p:cNvSpPr>
          <p:nvPr/>
        </p:nvSpPr>
        <p:spPr bwMode="auto">
          <a:xfrm>
            <a:off x="5962650" y="3479800"/>
            <a:ext cx="866775" cy="620713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5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3" name="Freeform 130"/>
          <p:cNvSpPr>
            <a:spLocks/>
          </p:cNvSpPr>
          <p:nvPr/>
        </p:nvSpPr>
        <p:spPr bwMode="auto">
          <a:xfrm>
            <a:off x="5962650" y="3479800"/>
            <a:ext cx="620713" cy="865188"/>
          </a:xfrm>
          <a:custGeom>
            <a:avLst/>
            <a:gdLst>
              <a:gd name="T0" fmla="*/ 0 w 391"/>
              <a:gd name="T1" fmla="*/ 2147483647 h 545"/>
              <a:gd name="T2" fmla="*/ 2147483647 w 391"/>
              <a:gd name="T3" fmla="*/ 2147483647 h 545"/>
              <a:gd name="T4" fmla="*/ 2147483647 w 391"/>
              <a:gd name="T5" fmla="*/ 2147483647 h 545"/>
              <a:gd name="T6" fmla="*/ 0 w 391"/>
              <a:gd name="T7" fmla="*/ 0 h 545"/>
              <a:gd name="T8" fmla="*/ 0 w 39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5"/>
              <a:gd name="T17" fmla="*/ 391 w 39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5">
                <a:moveTo>
                  <a:pt x="0" y="154"/>
                </a:moveTo>
                <a:lnTo>
                  <a:pt x="391" y="545"/>
                </a:lnTo>
                <a:lnTo>
                  <a:pt x="391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4" name="Freeform 131"/>
          <p:cNvSpPr>
            <a:spLocks/>
          </p:cNvSpPr>
          <p:nvPr/>
        </p:nvSpPr>
        <p:spPr bwMode="auto">
          <a:xfrm>
            <a:off x="5948363" y="3465513"/>
            <a:ext cx="881062" cy="635000"/>
          </a:xfrm>
          <a:custGeom>
            <a:avLst/>
            <a:gdLst>
              <a:gd name="T0" fmla="*/ 2147483647 w 555"/>
              <a:gd name="T1" fmla="*/ 2147483647 h 400"/>
              <a:gd name="T2" fmla="*/ 2147483647 w 555"/>
              <a:gd name="T3" fmla="*/ 2147483647 h 400"/>
              <a:gd name="T4" fmla="*/ 0 w 555"/>
              <a:gd name="T5" fmla="*/ 0 h 400"/>
              <a:gd name="T6" fmla="*/ 2147483647 w 555"/>
              <a:gd name="T7" fmla="*/ 0 h 400"/>
              <a:gd name="T8" fmla="*/ 2147483647 w 555"/>
              <a:gd name="T9" fmla="*/ 2147483647 h 400"/>
              <a:gd name="T10" fmla="*/ 2147483647 w 555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5"/>
              <a:gd name="T19" fmla="*/ 0 h 400"/>
              <a:gd name="T20" fmla="*/ 555 w 555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5" h="400">
                <a:moveTo>
                  <a:pt x="555" y="400"/>
                </a:moveTo>
                <a:lnTo>
                  <a:pt x="400" y="400"/>
                </a:lnTo>
                <a:lnTo>
                  <a:pt x="0" y="0"/>
                </a:lnTo>
                <a:lnTo>
                  <a:pt x="154" y="0"/>
                </a:lnTo>
                <a:lnTo>
                  <a:pt x="555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5" name="Freeform 132"/>
          <p:cNvSpPr>
            <a:spLocks/>
          </p:cNvSpPr>
          <p:nvPr/>
        </p:nvSpPr>
        <p:spPr bwMode="auto">
          <a:xfrm>
            <a:off x="5948363" y="3465513"/>
            <a:ext cx="635000" cy="879475"/>
          </a:xfrm>
          <a:custGeom>
            <a:avLst/>
            <a:gdLst>
              <a:gd name="T0" fmla="*/ 0 w 400"/>
              <a:gd name="T1" fmla="*/ 2147483647 h 554"/>
              <a:gd name="T2" fmla="*/ 2147483647 w 400"/>
              <a:gd name="T3" fmla="*/ 2147483647 h 554"/>
              <a:gd name="T4" fmla="*/ 2147483647 w 400"/>
              <a:gd name="T5" fmla="*/ 2147483647 h 554"/>
              <a:gd name="T6" fmla="*/ 0 w 400"/>
              <a:gd name="T7" fmla="*/ 0 h 554"/>
              <a:gd name="T8" fmla="*/ 0 w 400"/>
              <a:gd name="T9" fmla="*/ 2147483647 h 554"/>
              <a:gd name="T10" fmla="*/ 0 w 400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0"/>
              <a:gd name="T19" fmla="*/ 0 h 554"/>
              <a:gd name="T20" fmla="*/ 400 w 400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0" h="554">
                <a:moveTo>
                  <a:pt x="0" y="154"/>
                </a:moveTo>
                <a:lnTo>
                  <a:pt x="400" y="554"/>
                </a:lnTo>
                <a:lnTo>
                  <a:pt x="400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6" name="Rectangle 133"/>
          <p:cNvSpPr>
            <a:spLocks noChangeArrowheads="1"/>
          </p:cNvSpPr>
          <p:nvPr/>
        </p:nvSpPr>
        <p:spPr bwMode="auto">
          <a:xfrm>
            <a:off x="6583363" y="4100513"/>
            <a:ext cx="246062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7" name="Freeform 134"/>
          <p:cNvSpPr>
            <a:spLocks/>
          </p:cNvSpPr>
          <p:nvPr/>
        </p:nvSpPr>
        <p:spPr bwMode="auto">
          <a:xfrm>
            <a:off x="5962650" y="3233738"/>
            <a:ext cx="866775" cy="620712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5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8" name="Freeform 135"/>
          <p:cNvSpPr>
            <a:spLocks/>
          </p:cNvSpPr>
          <p:nvPr/>
        </p:nvSpPr>
        <p:spPr bwMode="auto">
          <a:xfrm>
            <a:off x="6583363" y="4100513"/>
            <a:ext cx="246062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9" name="Freeform 136"/>
          <p:cNvSpPr>
            <a:spLocks/>
          </p:cNvSpPr>
          <p:nvPr/>
        </p:nvSpPr>
        <p:spPr bwMode="auto">
          <a:xfrm>
            <a:off x="5948363" y="3219450"/>
            <a:ext cx="881062" cy="635000"/>
          </a:xfrm>
          <a:custGeom>
            <a:avLst/>
            <a:gdLst>
              <a:gd name="T0" fmla="*/ 2147483647 w 555"/>
              <a:gd name="T1" fmla="*/ 2147483647 h 400"/>
              <a:gd name="T2" fmla="*/ 2147483647 w 555"/>
              <a:gd name="T3" fmla="*/ 2147483647 h 400"/>
              <a:gd name="T4" fmla="*/ 0 w 555"/>
              <a:gd name="T5" fmla="*/ 0 h 400"/>
              <a:gd name="T6" fmla="*/ 2147483647 w 555"/>
              <a:gd name="T7" fmla="*/ 0 h 400"/>
              <a:gd name="T8" fmla="*/ 2147483647 w 555"/>
              <a:gd name="T9" fmla="*/ 2147483647 h 400"/>
              <a:gd name="T10" fmla="*/ 2147483647 w 555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5"/>
              <a:gd name="T19" fmla="*/ 0 h 400"/>
              <a:gd name="T20" fmla="*/ 555 w 555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5" h="400">
                <a:moveTo>
                  <a:pt x="555" y="400"/>
                </a:moveTo>
                <a:lnTo>
                  <a:pt x="400" y="400"/>
                </a:lnTo>
                <a:lnTo>
                  <a:pt x="0" y="0"/>
                </a:lnTo>
                <a:lnTo>
                  <a:pt x="154" y="0"/>
                </a:lnTo>
                <a:lnTo>
                  <a:pt x="555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0" name="Freeform 137"/>
          <p:cNvSpPr>
            <a:spLocks/>
          </p:cNvSpPr>
          <p:nvPr/>
        </p:nvSpPr>
        <p:spPr bwMode="auto">
          <a:xfrm>
            <a:off x="5962650" y="3233738"/>
            <a:ext cx="620713" cy="866775"/>
          </a:xfrm>
          <a:custGeom>
            <a:avLst/>
            <a:gdLst>
              <a:gd name="T0" fmla="*/ 0 w 391"/>
              <a:gd name="T1" fmla="*/ 2147483647 h 546"/>
              <a:gd name="T2" fmla="*/ 2147483647 w 391"/>
              <a:gd name="T3" fmla="*/ 2147483647 h 546"/>
              <a:gd name="T4" fmla="*/ 2147483647 w 391"/>
              <a:gd name="T5" fmla="*/ 2147483647 h 546"/>
              <a:gd name="T6" fmla="*/ 0 w 391"/>
              <a:gd name="T7" fmla="*/ 0 h 546"/>
              <a:gd name="T8" fmla="*/ 0 w 391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6"/>
              <a:gd name="T17" fmla="*/ 391 w 391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6">
                <a:moveTo>
                  <a:pt x="0" y="155"/>
                </a:moveTo>
                <a:lnTo>
                  <a:pt x="391" y="546"/>
                </a:lnTo>
                <a:lnTo>
                  <a:pt x="391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1" name="Rectangle 138"/>
          <p:cNvSpPr>
            <a:spLocks noChangeArrowheads="1"/>
          </p:cNvSpPr>
          <p:nvPr/>
        </p:nvSpPr>
        <p:spPr bwMode="auto">
          <a:xfrm>
            <a:off x="6583363" y="3854450"/>
            <a:ext cx="246062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2" name="Freeform 139"/>
          <p:cNvSpPr>
            <a:spLocks/>
          </p:cNvSpPr>
          <p:nvPr/>
        </p:nvSpPr>
        <p:spPr bwMode="auto">
          <a:xfrm>
            <a:off x="5948363" y="3219450"/>
            <a:ext cx="635000" cy="881063"/>
          </a:xfrm>
          <a:custGeom>
            <a:avLst/>
            <a:gdLst>
              <a:gd name="T0" fmla="*/ 0 w 400"/>
              <a:gd name="T1" fmla="*/ 2147483647 h 555"/>
              <a:gd name="T2" fmla="*/ 2147483647 w 400"/>
              <a:gd name="T3" fmla="*/ 2147483647 h 555"/>
              <a:gd name="T4" fmla="*/ 2147483647 w 400"/>
              <a:gd name="T5" fmla="*/ 2147483647 h 555"/>
              <a:gd name="T6" fmla="*/ 0 w 400"/>
              <a:gd name="T7" fmla="*/ 0 h 555"/>
              <a:gd name="T8" fmla="*/ 0 w 400"/>
              <a:gd name="T9" fmla="*/ 2147483647 h 555"/>
              <a:gd name="T10" fmla="*/ 0 w 400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0"/>
              <a:gd name="T19" fmla="*/ 0 h 555"/>
              <a:gd name="T20" fmla="*/ 400 w 400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0" h="555">
                <a:moveTo>
                  <a:pt x="0" y="155"/>
                </a:moveTo>
                <a:lnTo>
                  <a:pt x="400" y="555"/>
                </a:lnTo>
                <a:lnTo>
                  <a:pt x="400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3" name="Freeform 140"/>
          <p:cNvSpPr>
            <a:spLocks/>
          </p:cNvSpPr>
          <p:nvPr/>
        </p:nvSpPr>
        <p:spPr bwMode="auto">
          <a:xfrm>
            <a:off x="6583363" y="3854450"/>
            <a:ext cx="246062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4" name="Freeform 141"/>
          <p:cNvSpPr>
            <a:spLocks/>
          </p:cNvSpPr>
          <p:nvPr/>
        </p:nvSpPr>
        <p:spPr bwMode="auto">
          <a:xfrm>
            <a:off x="5962650" y="3003550"/>
            <a:ext cx="866775" cy="620713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5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5" name="Freeform 142"/>
          <p:cNvSpPr>
            <a:spLocks/>
          </p:cNvSpPr>
          <p:nvPr/>
        </p:nvSpPr>
        <p:spPr bwMode="auto">
          <a:xfrm>
            <a:off x="5962650" y="3003550"/>
            <a:ext cx="620713" cy="865188"/>
          </a:xfrm>
          <a:custGeom>
            <a:avLst/>
            <a:gdLst>
              <a:gd name="T0" fmla="*/ 0 w 391"/>
              <a:gd name="T1" fmla="*/ 2147483647 h 545"/>
              <a:gd name="T2" fmla="*/ 2147483647 w 391"/>
              <a:gd name="T3" fmla="*/ 2147483647 h 545"/>
              <a:gd name="T4" fmla="*/ 2147483647 w 391"/>
              <a:gd name="T5" fmla="*/ 2147483647 h 545"/>
              <a:gd name="T6" fmla="*/ 0 w 391"/>
              <a:gd name="T7" fmla="*/ 0 h 545"/>
              <a:gd name="T8" fmla="*/ 0 w 39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5"/>
              <a:gd name="T17" fmla="*/ 391 w 39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5">
                <a:moveTo>
                  <a:pt x="0" y="154"/>
                </a:moveTo>
                <a:lnTo>
                  <a:pt x="391" y="545"/>
                </a:lnTo>
                <a:lnTo>
                  <a:pt x="391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6" name="Freeform 143"/>
          <p:cNvSpPr>
            <a:spLocks/>
          </p:cNvSpPr>
          <p:nvPr/>
        </p:nvSpPr>
        <p:spPr bwMode="auto">
          <a:xfrm>
            <a:off x="5948363" y="2989263"/>
            <a:ext cx="881062" cy="635000"/>
          </a:xfrm>
          <a:custGeom>
            <a:avLst/>
            <a:gdLst>
              <a:gd name="T0" fmla="*/ 2147483647 w 555"/>
              <a:gd name="T1" fmla="*/ 2147483647 h 400"/>
              <a:gd name="T2" fmla="*/ 2147483647 w 555"/>
              <a:gd name="T3" fmla="*/ 2147483647 h 400"/>
              <a:gd name="T4" fmla="*/ 0 w 555"/>
              <a:gd name="T5" fmla="*/ 0 h 400"/>
              <a:gd name="T6" fmla="*/ 2147483647 w 555"/>
              <a:gd name="T7" fmla="*/ 0 h 400"/>
              <a:gd name="T8" fmla="*/ 2147483647 w 555"/>
              <a:gd name="T9" fmla="*/ 2147483647 h 400"/>
              <a:gd name="T10" fmla="*/ 2147483647 w 555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5"/>
              <a:gd name="T19" fmla="*/ 0 h 400"/>
              <a:gd name="T20" fmla="*/ 555 w 555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5" h="400">
                <a:moveTo>
                  <a:pt x="555" y="400"/>
                </a:moveTo>
                <a:lnTo>
                  <a:pt x="400" y="400"/>
                </a:lnTo>
                <a:lnTo>
                  <a:pt x="0" y="0"/>
                </a:lnTo>
                <a:lnTo>
                  <a:pt x="154" y="0"/>
                </a:lnTo>
                <a:lnTo>
                  <a:pt x="555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7" name="Freeform 144"/>
          <p:cNvSpPr>
            <a:spLocks/>
          </p:cNvSpPr>
          <p:nvPr/>
        </p:nvSpPr>
        <p:spPr bwMode="auto">
          <a:xfrm>
            <a:off x="5948363" y="2989263"/>
            <a:ext cx="635000" cy="879475"/>
          </a:xfrm>
          <a:custGeom>
            <a:avLst/>
            <a:gdLst>
              <a:gd name="T0" fmla="*/ 0 w 400"/>
              <a:gd name="T1" fmla="*/ 2147483647 h 554"/>
              <a:gd name="T2" fmla="*/ 2147483647 w 400"/>
              <a:gd name="T3" fmla="*/ 2147483647 h 554"/>
              <a:gd name="T4" fmla="*/ 2147483647 w 400"/>
              <a:gd name="T5" fmla="*/ 2147483647 h 554"/>
              <a:gd name="T6" fmla="*/ 0 w 400"/>
              <a:gd name="T7" fmla="*/ 0 h 554"/>
              <a:gd name="T8" fmla="*/ 0 w 400"/>
              <a:gd name="T9" fmla="*/ 2147483647 h 554"/>
              <a:gd name="T10" fmla="*/ 0 w 400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0"/>
              <a:gd name="T19" fmla="*/ 0 h 554"/>
              <a:gd name="T20" fmla="*/ 400 w 400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0" h="554">
                <a:moveTo>
                  <a:pt x="0" y="154"/>
                </a:moveTo>
                <a:lnTo>
                  <a:pt x="400" y="554"/>
                </a:lnTo>
                <a:lnTo>
                  <a:pt x="400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8" name="Rectangle 145"/>
          <p:cNvSpPr>
            <a:spLocks noChangeArrowheads="1"/>
          </p:cNvSpPr>
          <p:nvPr/>
        </p:nvSpPr>
        <p:spPr bwMode="auto">
          <a:xfrm>
            <a:off x="6583363" y="3624263"/>
            <a:ext cx="246062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9" name="Freeform 146"/>
          <p:cNvSpPr>
            <a:spLocks/>
          </p:cNvSpPr>
          <p:nvPr/>
        </p:nvSpPr>
        <p:spPr bwMode="auto">
          <a:xfrm>
            <a:off x="5730875" y="347980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0" name="Freeform 147"/>
          <p:cNvSpPr>
            <a:spLocks/>
          </p:cNvSpPr>
          <p:nvPr/>
        </p:nvSpPr>
        <p:spPr bwMode="auto">
          <a:xfrm>
            <a:off x="6583363" y="3624263"/>
            <a:ext cx="246062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1" name="Freeform 148"/>
          <p:cNvSpPr>
            <a:spLocks/>
          </p:cNvSpPr>
          <p:nvPr/>
        </p:nvSpPr>
        <p:spPr bwMode="auto">
          <a:xfrm>
            <a:off x="5716588" y="346551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2" name="Freeform 149"/>
          <p:cNvSpPr>
            <a:spLocks/>
          </p:cNvSpPr>
          <p:nvPr/>
        </p:nvSpPr>
        <p:spPr bwMode="auto">
          <a:xfrm>
            <a:off x="5730875" y="347980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3" name="Rectangle 150"/>
          <p:cNvSpPr>
            <a:spLocks noChangeArrowheads="1"/>
          </p:cNvSpPr>
          <p:nvPr/>
        </p:nvSpPr>
        <p:spPr bwMode="auto">
          <a:xfrm>
            <a:off x="6353175" y="410051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4" name="Freeform 151"/>
          <p:cNvSpPr>
            <a:spLocks/>
          </p:cNvSpPr>
          <p:nvPr/>
        </p:nvSpPr>
        <p:spPr bwMode="auto">
          <a:xfrm>
            <a:off x="5716588" y="346551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5" name="Freeform 152"/>
          <p:cNvSpPr>
            <a:spLocks/>
          </p:cNvSpPr>
          <p:nvPr/>
        </p:nvSpPr>
        <p:spPr bwMode="auto">
          <a:xfrm>
            <a:off x="6353175" y="410051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6" name="Freeform 153"/>
          <p:cNvSpPr>
            <a:spLocks/>
          </p:cNvSpPr>
          <p:nvPr/>
        </p:nvSpPr>
        <p:spPr bwMode="auto">
          <a:xfrm>
            <a:off x="5730875" y="3233738"/>
            <a:ext cx="868363" cy="620712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7" name="Freeform 154"/>
          <p:cNvSpPr>
            <a:spLocks/>
          </p:cNvSpPr>
          <p:nvPr/>
        </p:nvSpPr>
        <p:spPr bwMode="auto">
          <a:xfrm>
            <a:off x="5730875" y="3233738"/>
            <a:ext cx="622300" cy="866775"/>
          </a:xfrm>
          <a:custGeom>
            <a:avLst/>
            <a:gdLst>
              <a:gd name="T0" fmla="*/ 0 w 392"/>
              <a:gd name="T1" fmla="*/ 2147483647 h 546"/>
              <a:gd name="T2" fmla="*/ 2147483647 w 392"/>
              <a:gd name="T3" fmla="*/ 2147483647 h 546"/>
              <a:gd name="T4" fmla="*/ 2147483647 w 392"/>
              <a:gd name="T5" fmla="*/ 2147483647 h 546"/>
              <a:gd name="T6" fmla="*/ 0 w 392"/>
              <a:gd name="T7" fmla="*/ 0 h 546"/>
              <a:gd name="T8" fmla="*/ 0 w 392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6"/>
              <a:gd name="T17" fmla="*/ 392 w 392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6">
                <a:moveTo>
                  <a:pt x="0" y="155"/>
                </a:moveTo>
                <a:lnTo>
                  <a:pt x="392" y="546"/>
                </a:lnTo>
                <a:lnTo>
                  <a:pt x="392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8" name="Freeform 155"/>
          <p:cNvSpPr>
            <a:spLocks/>
          </p:cNvSpPr>
          <p:nvPr/>
        </p:nvSpPr>
        <p:spPr bwMode="auto">
          <a:xfrm>
            <a:off x="5716588" y="3219450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9" name="Freeform 156"/>
          <p:cNvSpPr>
            <a:spLocks/>
          </p:cNvSpPr>
          <p:nvPr/>
        </p:nvSpPr>
        <p:spPr bwMode="auto">
          <a:xfrm>
            <a:off x="5716588" y="3219450"/>
            <a:ext cx="636587" cy="881063"/>
          </a:xfrm>
          <a:custGeom>
            <a:avLst/>
            <a:gdLst>
              <a:gd name="T0" fmla="*/ 0 w 401"/>
              <a:gd name="T1" fmla="*/ 2147483647 h 555"/>
              <a:gd name="T2" fmla="*/ 2147483647 w 401"/>
              <a:gd name="T3" fmla="*/ 2147483647 h 555"/>
              <a:gd name="T4" fmla="*/ 2147483647 w 401"/>
              <a:gd name="T5" fmla="*/ 2147483647 h 555"/>
              <a:gd name="T6" fmla="*/ 0 w 401"/>
              <a:gd name="T7" fmla="*/ 0 h 555"/>
              <a:gd name="T8" fmla="*/ 0 w 401"/>
              <a:gd name="T9" fmla="*/ 2147483647 h 555"/>
              <a:gd name="T10" fmla="*/ 0 w 401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5"/>
              <a:gd name="T20" fmla="*/ 401 w 401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5">
                <a:moveTo>
                  <a:pt x="0" y="155"/>
                </a:moveTo>
                <a:lnTo>
                  <a:pt x="401" y="555"/>
                </a:lnTo>
                <a:lnTo>
                  <a:pt x="401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0" name="Rectangle 157"/>
          <p:cNvSpPr>
            <a:spLocks noChangeArrowheads="1"/>
          </p:cNvSpPr>
          <p:nvPr/>
        </p:nvSpPr>
        <p:spPr bwMode="auto">
          <a:xfrm>
            <a:off x="6353175" y="3854450"/>
            <a:ext cx="246063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1" name="Freeform 158"/>
          <p:cNvSpPr>
            <a:spLocks/>
          </p:cNvSpPr>
          <p:nvPr/>
        </p:nvSpPr>
        <p:spPr bwMode="auto">
          <a:xfrm>
            <a:off x="5730875" y="300355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2" name="Freeform 159"/>
          <p:cNvSpPr>
            <a:spLocks/>
          </p:cNvSpPr>
          <p:nvPr/>
        </p:nvSpPr>
        <p:spPr bwMode="auto">
          <a:xfrm>
            <a:off x="6353175" y="3854450"/>
            <a:ext cx="246063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3" name="Freeform 160"/>
          <p:cNvSpPr>
            <a:spLocks/>
          </p:cNvSpPr>
          <p:nvPr/>
        </p:nvSpPr>
        <p:spPr bwMode="auto">
          <a:xfrm>
            <a:off x="5716588" y="298926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4" name="Freeform 161"/>
          <p:cNvSpPr>
            <a:spLocks/>
          </p:cNvSpPr>
          <p:nvPr/>
        </p:nvSpPr>
        <p:spPr bwMode="auto">
          <a:xfrm>
            <a:off x="5730875" y="300355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5" name="Rectangle 162"/>
          <p:cNvSpPr>
            <a:spLocks noChangeArrowheads="1"/>
          </p:cNvSpPr>
          <p:nvPr/>
        </p:nvSpPr>
        <p:spPr bwMode="auto">
          <a:xfrm>
            <a:off x="6353175" y="362426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6" name="Freeform 163"/>
          <p:cNvSpPr>
            <a:spLocks/>
          </p:cNvSpPr>
          <p:nvPr/>
        </p:nvSpPr>
        <p:spPr bwMode="auto">
          <a:xfrm>
            <a:off x="5716588" y="298926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7" name="Freeform 164"/>
          <p:cNvSpPr>
            <a:spLocks/>
          </p:cNvSpPr>
          <p:nvPr/>
        </p:nvSpPr>
        <p:spPr bwMode="auto">
          <a:xfrm>
            <a:off x="6353175" y="362426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8" name="Freeform 165"/>
          <p:cNvSpPr>
            <a:spLocks/>
          </p:cNvSpPr>
          <p:nvPr/>
        </p:nvSpPr>
        <p:spPr bwMode="auto">
          <a:xfrm>
            <a:off x="6583363" y="3970338"/>
            <a:ext cx="811212" cy="865187"/>
          </a:xfrm>
          <a:custGeom>
            <a:avLst/>
            <a:gdLst>
              <a:gd name="T0" fmla="*/ 0 w 511"/>
              <a:gd name="T1" fmla="*/ 2147483647 h 545"/>
              <a:gd name="T2" fmla="*/ 2147483647 w 511"/>
              <a:gd name="T3" fmla="*/ 0 h 545"/>
              <a:gd name="T4" fmla="*/ 2147483647 w 511"/>
              <a:gd name="T5" fmla="*/ 2147483647 h 545"/>
              <a:gd name="T6" fmla="*/ 2147483647 w 511"/>
              <a:gd name="T7" fmla="*/ 2147483647 h 545"/>
              <a:gd name="T8" fmla="*/ 0 w 51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11"/>
              <a:gd name="T16" fmla="*/ 0 h 545"/>
              <a:gd name="T17" fmla="*/ 511 w 51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11" h="545">
                <a:moveTo>
                  <a:pt x="0" y="9"/>
                </a:moveTo>
                <a:lnTo>
                  <a:pt x="19" y="0"/>
                </a:lnTo>
                <a:lnTo>
                  <a:pt x="511" y="536"/>
                </a:lnTo>
                <a:lnTo>
                  <a:pt x="502" y="545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9" name="Freeform 166"/>
          <p:cNvSpPr>
            <a:spLocks/>
          </p:cNvSpPr>
          <p:nvPr/>
        </p:nvSpPr>
        <p:spPr bwMode="auto">
          <a:xfrm>
            <a:off x="7307263" y="4764088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46" y="36"/>
                </a:lnTo>
                <a:lnTo>
                  <a:pt x="73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0" name="Freeform 167"/>
          <p:cNvSpPr>
            <a:spLocks/>
          </p:cNvSpPr>
          <p:nvPr/>
        </p:nvSpPr>
        <p:spPr bwMode="auto">
          <a:xfrm>
            <a:off x="8507413" y="3738563"/>
            <a:ext cx="246062" cy="246062"/>
          </a:xfrm>
          <a:custGeom>
            <a:avLst/>
            <a:gdLst>
              <a:gd name="T0" fmla="*/ 0 w 155"/>
              <a:gd name="T1" fmla="*/ 2147483647 h 155"/>
              <a:gd name="T2" fmla="*/ 2147483647 w 155"/>
              <a:gd name="T3" fmla="*/ 0 h 155"/>
              <a:gd name="T4" fmla="*/ 2147483647 w 155"/>
              <a:gd name="T5" fmla="*/ 2147483647 h 155"/>
              <a:gd name="T6" fmla="*/ 2147483647 w 155"/>
              <a:gd name="T7" fmla="*/ 2147483647 h 155"/>
              <a:gd name="T8" fmla="*/ 0 w 155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5"/>
              <a:gd name="T16" fmla="*/ 0 h 155"/>
              <a:gd name="T17" fmla="*/ 155 w 155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5" h="155">
                <a:moveTo>
                  <a:pt x="0" y="9"/>
                </a:moveTo>
                <a:lnTo>
                  <a:pt x="9" y="0"/>
                </a:lnTo>
                <a:lnTo>
                  <a:pt x="155" y="146"/>
                </a:lnTo>
                <a:lnTo>
                  <a:pt x="146" y="155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1" name="Freeform 168"/>
          <p:cNvSpPr>
            <a:spLocks/>
          </p:cNvSpPr>
          <p:nvPr/>
        </p:nvSpPr>
        <p:spPr bwMode="auto">
          <a:xfrm>
            <a:off x="8001000" y="347980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2" name="Freeform 169"/>
          <p:cNvSpPr>
            <a:spLocks/>
          </p:cNvSpPr>
          <p:nvPr/>
        </p:nvSpPr>
        <p:spPr bwMode="auto">
          <a:xfrm>
            <a:off x="8001000" y="347980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3" name="Freeform 170"/>
          <p:cNvSpPr>
            <a:spLocks/>
          </p:cNvSpPr>
          <p:nvPr/>
        </p:nvSpPr>
        <p:spPr bwMode="auto">
          <a:xfrm>
            <a:off x="7986713" y="346551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4" name="Freeform 171"/>
          <p:cNvSpPr>
            <a:spLocks/>
          </p:cNvSpPr>
          <p:nvPr/>
        </p:nvSpPr>
        <p:spPr bwMode="auto">
          <a:xfrm>
            <a:off x="7986713" y="346551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5" name="Rectangle 172"/>
          <p:cNvSpPr>
            <a:spLocks noChangeArrowheads="1"/>
          </p:cNvSpPr>
          <p:nvPr/>
        </p:nvSpPr>
        <p:spPr bwMode="auto">
          <a:xfrm>
            <a:off x="8623300" y="410051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6" name="Freeform 173"/>
          <p:cNvSpPr>
            <a:spLocks/>
          </p:cNvSpPr>
          <p:nvPr/>
        </p:nvSpPr>
        <p:spPr bwMode="auto">
          <a:xfrm>
            <a:off x="8001000" y="3233738"/>
            <a:ext cx="868363" cy="620712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7" name="Freeform 174"/>
          <p:cNvSpPr>
            <a:spLocks/>
          </p:cNvSpPr>
          <p:nvPr/>
        </p:nvSpPr>
        <p:spPr bwMode="auto">
          <a:xfrm>
            <a:off x="8623300" y="410051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8" name="Freeform 175"/>
          <p:cNvSpPr>
            <a:spLocks/>
          </p:cNvSpPr>
          <p:nvPr/>
        </p:nvSpPr>
        <p:spPr bwMode="auto">
          <a:xfrm>
            <a:off x="7986713" y="3219450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9" name="Freeform 176"/>
          <p:cNvSpPr>
            <a:spLocks/>
          </p:cNvSpPr>
          <p:nvPr/>
        </p:nvSpPr>
        <p:spPr bwMode="auto">
          <a:xfrm>
            <a:off x="8001000" y="3233738"/>
            <a:ext cx="622300" cy="866775"/>
          </a:xfrm>
          <a:custGeom>
            <a:avLst/>
            <a:gdLst>
              <a:gd name="T0" fmla="*/ 0 w 392"/>
              <a:gd name="T1" fmla="*/ 2147483647 h 546"/>
              <a:gd name="T2" fmla="*/ 2147483647 w 392"/>
              <a:gd name="T3" fmla="*/ 2147483647 h 546"/>
              <a:gd name="T4" fmla="*/ 2147483647 w 392"/>
              <a:gd name="T5" fmla="*/ 2147483647 h 546"/>
              <a:gd name="T6" fmla="*/ 0 w 392"/>
              <a:gd name="T7" fmla="*/ 0 h 546"/>
              <a:gd name="T8" fmla="*/ 0 w 392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6"/>
              <a:gd name="T17" fmla="*/ 392 w 392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6">
                <a:moveTo>
                  <a:pt x="0" y="155"/>
                </a:moveTo>
                <a:lnTo>
                  <a:pt x="392" y="546"/>
                </a:lnTo>
                <a:lnTo>
                  <a:pt x="392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0" name="Rectangle 177"/>
          <p:cNvSpPr>
            <a:spLocks noChangeArrowheads="1"/>
          </p:cNvSpPr>
          <p:nvPr/>
        </p:nvSpPr>
        <p:spPr bwMode="auto">
          <a:xfrm>
            <a:off x="8623300" y="3854450"/>
            <a:ext cx="246063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1" name="Freeform 178"/>
          <p:cNvSpPr>
            <a:spLocks/>
          </p:cNvSpPr>
          <p:nvPr/>
        </p:nvSpPr>
        <p:spPr bwMode="auto">
          <a:xfrm>
            <a:off x="7986713" y="3219450"/>
            <a:ext cx="636587" cy="881063"/>
          </a:xfrm>
          <a:custGeom>
            <a:avLst/>
            <a:gdLst>
              <a:gd name="T0" fmla="*/ 0 w 401"/>
              <a:gd name="T1" fmla="*/ 2147483647 h 555"/>
              <a:gd name="T2" fmla="*/ 2147483647 w 401"/>
              <a:gd name="T3" fmla="*/ 2147483647 h 555"/>
              <a:gd name="T4" fmla="*/ 2147483647 w 401"/>
              <a:gd name="T5" fmla="*/ 2147483647 h 555"/>
              <a:gd name="T6" fmla="*/ 0 w 401"/>
              <a:gd name="T7" fmla="*/ 0 h 555"/>
              <a:gd name="T8" fmla="*/ 0 w 401"/>
              <a:gd name="T9" fmla="*/ 2147483647 h 555"/>
              <a:gd name="T10" fmla="*/ 0 w 401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5"/>
              <a:gd name="T20" fmla="*/ 401 w 401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5">
                <a:moveTo>
                  <a:pt x="0" y="155"/>
                </a:moveTo>
                <a:lnTo>
                  <a:pt x="401" y="555"/>
                </a:lnTo>
                <a:lnTo>
                  <a:pt x="401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2" name="Freeform 179"/>
          <p:cNvSpPr>
            <a:spLocks/>
          </p:cNvSpPr>
          <p:nvPr/>
        </p:nvSpPr>
        <p:spPr bwMode="auto">
          <a:xfrm>
            <a:off x="8623300" y="3854450"/>
            <a:ext cx="246063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3" name="Freeform 180"/>
          <p:cNvSpPr>
            <a:spLocks/>
          </p:cNvSpPr>
          <p:nvPr/>
        </p:nvSpPr>
        <p:spPr bwMode="auto">
          <a:xfrm>
            <a:off x="8008938" y="3003550"/>
            <a:ext cx="868362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4" name="Freeform 181"/>
          <p:cNvSpPr>
            <a:spLocks/>
          </p:cNvSpPr>
          <p:nvPr/>
        </p:nvSpPr>
        <p:spPr bwMode="auto">
          <a:xfrm>
            <a:off x="8001000" y="300355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5" name="Freeform 182"/>
          <p:cNvSpPr>
            <a:spLocks/>
          </p:cNvSpPr>
          <p:nvPr/>
        </p:nvSpPr>
        <p:spPr bwMode="auto">
          <a:xfrm>
            <a:off x="7986713" y="298926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6" name="Freeform 183"/>
          <p:cNvSpPr>
            <a:spLocks/>
          </p:cNvSpPr>
          <p:nvPr/>
        </p:nvSpPr>
        <p:spPr bwMode="auto">
          <a:xfrm>
            <a:off x="7986713" y="298926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7" name="Rectangle 184"/>
          <p:cNvSpPr>
            <a:spLocks noChangeArrowheads="1"/>
          </p:cNvSpPr>
          <p:nvPr/>
        </p:nvSpPr>
        <p:spPr bwMode="auto">
          <a:xfrm>
            <a:off x="8623300" y="362426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8" name="Freeform 185"/>
          <p:cNvSpPr>
            <a:spLocks/>
          </p:cNvSpPr>
          <p:nvPr/>
        </p:nvSpPr>
        <p:spPr bwMode="auto">
          <a:xfrm>
            <a:off x="7770813" y="3479800"/>
            <a:ext cx="866775" cy="620713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4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9" name="Freeform 186"/>
          <p:cNvSpPr>
            <a:spLocks/>
          </p:cNvSpPr>
          <p:nvPr/>
        </p:nvSpPr>
        <p:spPr bwMode="auto">
          <a:xfrm>
            <a:off x="8623300" y="362426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0" name="Freeform 187"/>
          <p:cNvSpPr>
            <a:spLocks/>
          </p:cNvSpPr>
          <p:nvPr/>
        </p:nvSpPr>
        <p:spPr bwMode="auto">
          <a:xfrm>
            <a:off x="7754938" y="346551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1" name="Freeform 188"/>
          <p:cNvSpPr>
            <a:spLocks/>
          </p:cNvSpPr>
          <p:nvPr/>
        </p:nvSpPr>
        <p:spPr bwMode="auto">
          <a:xfrm>
            <a:off x="7770813" y="3479800"/>
            <a:ext cx="620712" cy="865188"/>
          </a:xfrm>
          <a:custGeom>
            <a:avLst/>
            <a:gdLst>
              <a:gd name="T0" fmla="*/ 0 w 391"/>
              <a:gd name="T1" fmla="*/ 2147483647 h 545"/>
              <a:gd name="T2" fmla="*/ 2147483647 w 391"/>
              <a:gd name="T3" fmla="*/ 2147483647 h 545"/>
              <a:gd name="T4" fmla="*/ 2147483647 w 391"/>
              <a:gd name="T5" fmla="*/ 2147483647 h 545"/>
              <a:gd name="T6" fmla="*/ 0 w 391"/>
              <a:gd name="T7" fmla="*/ 0 h 545"/>
              <a:gd name="T8" fmla="*/ 0 w 39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5"/>
              <a:gd name="T17" fmla="*/ 391 w 39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5">
                <a:moveTo>
                  <a:pt x="0" y="154"/>
                </a:moveTo>
                <a:lnTo>
                  <a:pt x="391" y="545"/>
                </a:lnTo>
                <a:lnTo>
                  <a:pt x="391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2" name="Rectangle 189"/>
          <p:cNvSpPr>
            <a:spLocks noChangeArrowheads="1"/>
          </p:cNvSpPr>
          <p:nvPr/>
        </p:nvSpPr>
        <p:spPr bwMode="auto">
          <a:xfrm>
            <a:off x="8391525" y="410051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3" name="Freeform 190"/>
          <p:cNvSpPr>
            <a:spLocks/>
          </p:cNvSpPr>
          <p:nvPr/>
        </p:nvSpPr>
        <p:spPr bwMode="auto">
          <a:xfrm>
            <a:off x="7754938" y="346551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4" name="Freeform 191"/>
          <p:cNvSpPr>
            <a:spLocks/>
          </p:cNvSpPr>
          <p:nvPr/>
        </p:nvSpPr>
        <p:spPr bwMode="auto">
          <a:xfrm>
            <a:off x="8391525" y="410051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5" name="Freeform 192"/>
          <p:cNvSpPr>
            <a:spLocks/>
          </p:cNvSpPr>
          <p:nvPr/>
        </p:nvSpPr>
        <p:spPr bwMode="auto">
          <a:xfrm>
            <a:off x="7770813" y="3233738"/>
            <a:ext cx="866775" cy="620712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4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6" name="Freeform 193"/>
          <p:cNvSpPr>
            <a:spLocks/>
          </p:cNvSpPr>
          <p:nvPr/>
        </p:nvSpPr>
        <p:spPr bwMode="auto">
          <a:xfrm>
            <a:off x="7770813" y="3233738"/>
            <a:ext cx="620712" cy="866775"/>
          </a:xfrm>
          <a:custGeom>
            <a:avLst/>
            <a:gdLst>
              <a:gd name="T0" fmla="*/ 0 w 391"/>
              <a:gd name="T1" fmla="*/ 2147483647 h 546"/>
              <a:gd name="T2" fmla="*/ 2147483647 w 391"/>
              <a:gd name="T3" fmla="*/ 2147483647 h 546"/>
              <a:gd name="T4" fmla="*/ 2147483647 w 391"/>
              <a:gd name="T5" fmla="*/ 2147483647 h 546"/>
              <a:gd name="T6" fmla="*/ 0 w 391"/>
              <a:gd name="T7" fmla="*/ 0 h 546"/>
              <a:gd name="T8" fmla="*/ 0 w 391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6"/>
              <a:gd name="T17" fmla="*/ 391 w 391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6">
                <a:moveTo>
                  <a:pt x="0" y="155"/>
                </a:moveTo>
                <a:lnTo>
                  <a:pt x="391" y="546"/>
                </a:lnTo>
                <a:lnTo>
                  <a:pt x="391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7" name="Freeform 194"/>
          <p:cNvSpPr>
            <a:spLocks/>
          </p:cNvSpPr>
          <p:nvPr/>
        </p:nvSpPr>
        <p:spPr bwMode="auto">
          <a:xfrm>
            <a:off x="7754938" y="3219450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8" name="Freeform 195"/>
          <p:cNvSpPr>
            <a:spLocks/>
          </p:cNvSpPr>
          <p:nvPr/>
        </p:nvSpPr>
        <p:spPr bwMode="auto">
          <a:xfrm>
            <a:off x="7754938" y="3219450"/>
            <a:ext cx="636587" cy="881063"/>
          </a:xfrm>
          <a:custGeom>
            <a:avLst/>
            <a:gdLst>
              <a:gd name="T0" fmla="*/ 0 w 401"/>
              <a:gd name="T1" fmla="*/ 2147483647 h 555"/>
              <a:gd name="T2" fmla="*/ 2147483647 w 401"/>
              <a:gd name="T3" fmla="*/ 2147483647 h 555"/>
              <a:gd name="T4" fmla="*/ 2147483647 w 401"/>
              <a:gd name="T5" fmla="*/ 2147483647 h 555"/>
              <a:gd name="T6" fmla="*/ 0 w 401"/>
              <a:gd name="T7" fmla="*/ 0 h 555"/>
              <a:gd name="T8" fmla="*/ 0 w 401"/>
              <a:gd name="T9" fmla="*/ 2147483647 h 555"/>
              <a:gd name="T10" fmla="*/ 0 w 401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5"/>
              <a:gd name="T20" fmla="*/ 401 w 401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5">
                <a:moveTo>
                  <a:pt x="0" y="155"/>
                </a:moveTo>
                <a:lnTo>
                  <a:pt x="401" y="555"/>
                </a:lnTo>
                <a:lnTo>
                  <a:pt x="401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9" name="Rectangle 196"/>
          <p:cNvSpPr>
            <a:spLocks noChangeArrowheads="1"/>
          </p:cNvSpPr>
          <p:nvPr/>
        </p:nvSpPr>
        <p:spPr bwMode="auto">
          <a:xfrm>
            <a:off x="8391525" y="3854450"/>
            <a:ext cx="246063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0" name="Freeform 197"/>
          <p:cNvSpPr>
            <a:spLocks/>
          </p:cNvSpPr>
          <p:nvPr/>
        </p:nvSpPr>
        <p:spPr bwMode="auto">
          <a:xfrm>
            <a:off x="7770813" y="3003550"/>
            <a:ext cx="866775" cy="620713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4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1" name="Freeform 198"/>
          <p:cNvSpPr>
            <a:spLocks/>
          </p:cNvSpPr>
          <p:nvPr/>
        </p:nvSpPr>
        <p:spPr bwMode="auto">
          <a:xfrm>
            <a:off x="8391525" y="3854450"/>
            <a:ext cx="246063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2" name="Freeform 199"/>
          <p:cNvSpPr>
            <a:spLocks/>
          </p:cNvSpPr>
          <p:nvPr/>
        </p:nvSpPr>
        <p:spPr bwMode="auto">
          <a:xfrm>
            <a:off x="7754938" y="298926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3" name="Freeform 200"/>
          <p:cNvSpPr>
            <a:spLocks/>
          </p:cNvSpPr>
          <p:nvPr/>
        </p:nvSpPr>
        <p:spPr bwMode="auto">
          <a:xfrm>
            <a:off x="7770813" y="3003550"/>
            <a:ext cx="620712" cy="865188"/>
          </a:xfrm>
          <a:custGeom>
            <a:avLst/>
            <a:gdLst>
              <a:gd name="T0" fmla="*/ 0 w 391"/>
              <a:gd name="T1" fmla="*/ 2147483647 h 545"/>
              <a:gd name="T2" fmla="*/ 2147483647 w 391"/>
              <a:gd name="T3" fmla="*/ 2147483647 h 545"/>
              <a:gd name="T4" fmla="*/ 2147483647 w 391"/>
              <a:gd name="T5" fmla="*/ 2147483647 h 545"/>
              <a:gd name="T6" fmla="*/ 0 w 391"/>
              <a:gd name="T7" fmla="*/ 0 h 545"/>
              <a:gd name="T8" fmla="*/ 0 w 39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5"/>
              <a:gd name="T17" fmla="*/ 391 w 39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5">
                <a:moveTo>
                  <a:pt x="0" y="154"/>
                </a:moveTo>
                <a:lnTo>
                  <a:pt x="391" y="545"/>
                </a:lnTo>
                <a:lnTo>
                  <a:pt x="391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4" name="Rectangle 201"/>
          <p:cNvSpPr>
            <a:spLocks noChangeArrowheads="1"/>
          </p:cNvSpPr>
          <p:nvPr/>
        </p:nvSpPr>
        <p:spPr bwMode="auto">
          <a:xfrm>
            <a:off x="8391525" y="362426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5" name="Freeform 202"/>
          <p:cNvSpPr>
            <a:spLocks/>
          </p:cNvSpPr>
          <p:nvPr/>
        </p:nvSpPr>
        <p:spPr bwMode="auto">
          <a:xfrm>
            <a:off x="7754938" y="298926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6" name="Freeform 203"/>
          <p:cNvSpPr>
            <a:spLocks/>
          </p:cNvSpPr>
          <p:nvPr/>
        </p:nvSpPr>
        <p:spPr bwMode="auto">
          <a:xfrm>
            <a:off x="8391525" y="362426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7" name="Freeform 204"/>
          <p:cNvSpPr>
            <a:spLocks/>
          </p:cNvSpPr>
          <p:nvPr/>
        </p:nvSpPr>
        <p:spPr bwMode="auto">
          <a:xfrm>
            <a:off x="8623300" y="3970338"/>
            <a:ext cx="288925" cy="288925"/>
          </a:xfrm>
          <a:custGeom>
            <a:avLst/>
            <a:gdLst>
              <a:gd name="T0" fmla="*/ 0 w 182"/>
              <a:gd name="T1" fmla="*/ 2147483647 h 182"/>
              <a:gd name="T2" fmla="*/ 2147483647 w 182"/>
              <a:gd name="T3" fmla="*/ 0 h 182"/>
              <a:gd name="T4" fmla="*/ 2147483647 w 182"/>
              <a:gd name="T5" fmla="*/ 2147483647 h 182"/>
              <a:gd name="T6" fmla="*/ 2147483647 w 182"/>
              <a:gd name="T7" fmla="*/ 2147483647 h 182"/>
              <a:gd name="T8" fmla="*/ 0 w 182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182"/>
              <a:gd name="T17" fmla="*/ 182 w 182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182">
                <a:moveTo>
                  <a:pt x="0" y="9"/>
                </a:moveTo>
                <a:lnTo>
                  <a:pt x="9" y="0"/>
                </a:lnTo>
                <a:lnTo>
                  <a:pt x="182" y="172"/>
                </a:lnTo>
                <a:lnTo>
                  <a:pt x="173" y="18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8" name="Freeform 205"/>
          <p:cNvSpPr>
            <a:spLocks/>
          </p:cNvSpPr>
          <p:nvPr/>
        </p:nvSpPr>
        <p:spPr bwMode="auto">
          <a:xfrm>
            <a:off x="7740650" y="4243388"/>
            <a:ext cx="1171575" cy="592137"/>
          </a:xfrm>
          <a:custGeom>
            <a:avLst/>
            <a:gdLst>
              <a:gd name="T0" fmla="*/ 2147483647 w 738"/>
              <a:gd name="T1" fmla="*/ 0 h 373"/>
              <a:gd name="T2" fmla="*/ 2147483647 w 738"/>
              <a:gd name="T3" fmla="*/ 2147483647 h 373"/>
              <a:gd name="T4" fmla="*/ 0 w 738"/>
              <a:gd name="T5" fmla="*/ 2147483647 h 373"/>
              <a:gd name="T6" fmla="*/ 0 w 738"/>
              <a:gd name="T7" fmla="*/ 2147483647 h 373"/>
              <a:gd name="T8" fmla="*/ 2147483647 w 738"/>
              <a:gd name="T9" fmla="*/ 0 h 3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38"/>
              <a:gd name="T16" fmla="*/ 0 h 373"/>
              <a:gd name="T17" fmla="*/ 738 w 738"/>
              <a:gd name="T18" fmla="*/ 373 h 3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38" h="373">
                <a:moveTo>
                  <a:pt x="729" y="0"/>
                </a:moveTo>
                <a:lnTo>
                  <a:pt x="738" y="19"/>
                </a:lnTo>
                <a:lnTo>
                  <a:pt x="0" y="373"/>
                </a:lnTo>
                <a:lnTo>
                  <a:pt x="0" y="355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9" name="Freeform 206"/>
          <p:cNvSpPr>
            <a:spLocks/>
          </p:cNvSpPr>
          <p:nvPr/>
        </p:nvSpPr>
        <p:spPr bwMode="auto">
          <a:xfrm>
            <a:off x="7640638" y="4749800"/>
            <a:ext cx="158750" cy="128588"/>
          </a:xfrm>
          <a:custGeom>
            <a:avLst/>
            <a:gdLst>
              <a:gd name="T0" fmla="*/ 0 w 100"/>
              <a:gd name="T1" fmla="*/ 2147483647 h 81"/>
              <a:gd name="T2" fmla="*/ 2147483647 w 100"/>
              <a:gd name="T3" fmla="*/ 0 h 81"/>
              <a:gd name="T4" fmla="*/ 2147483647 w 100"/>
              <a:gd name="T5" fmla="*/ 2147483647 h 81"/>
              <a:gd name="T6" fmla="*/ 2147483647 w 100"/>
              <a:gd name="T7" fmla="*/ 2147483647 h 81"/>
              <a:gd name="T8" fmla="*/ 0 w 100"/>
              <a:gd name="T9" fmla="*/ 2147483647 h 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81"/>
              <a:gd name="T17" fmla="*/ 100 w 100"/>
              <a:gd name="T18" fmla="*/ 81 h 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81">
                <a:moveTo>
                  <a:pt x="0" y="72"/>
                </a:moveTo>
                <a:lnTo>
                  <a:pt x="63" y="0"/>
                </a:lnTo>
                <a:lnTo>
                  <a:pt x="72" y="45"/>
                </a:lnTo>
                <a:lnTo>
                  <a:pt x="100" y="81"/>
                </a:lnTo>
                <a:lnTo>
                  <a:pt x="0" y="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0" name="Freeform 207"/>
          <p:cNvSpPr>
            <a:spLocks/>
          </p:cNvSpPr>
          <p:nvPr/>
        </p:nvSpPr>
        <p:spPr bwMode="auto">
          <a:xfrm>
            <a:off x="4168775" y="1473200"/>
            <a:ext cx="333375" cy="317500"/>
          </a:xfrm>
          <a:custGeom>
            <a:avLst/>
            <a:gdLst>
              <a:gd name="T0" fmla="*/ 0 w 210"/>
              <a:gd name="T1" fmla="*/ 2147483647 h 200"/>
              <a:gd name="T2" fmla="*/ 2147483647 w 210"/>
              <a:gd name="T3" fmla="*/ 0 h 200"/>
              <a:gd name="T4" fmla="*/ 2147483647 w 210"/>
              <a:gd name="T5" fmla="*/ 2147483647 h 200"/>
              <a:gd name="T6" fmla="*/ 2147483647 w 210"/>
              <a:gd name="T7" fmla="*/ 2147483647 h 200"/>
              <a:gd name="T8" fmla="*/ 0 w 210"/>
              <a:gd name="T9" fmla="*/ 2147483647 h 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0"/>
              <a:gd name="T16" fmla="*/ 0 h 200"/>
              <a:gd name="T17" fmla="*/ 210 w 210"/>
              <a:gd name="T18" fmla="*/ 200 h 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0" h="200">
                <a:moveTo>
                  <a:pt x="0" y="9"/>
                </a:moveTo>
                <a:lnTo>
                  <a:pt x="9" y="0"/>
                </a:lnTo>
                <a:lnTo>
                  <a:pt x="210" y="191"/>
                </a:lnTo>
                <a:lnTo>
                  <a:pt x="200" y="200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1" name="Line 208"/>
          <p:cNvSpPr>
            <a:spLocks noChangeShapeType="1"/>
          </p:cNvSpPr>
          <p:nvPr/>
        </p:nvSpPr>
        <p:spPr bwMode="auto">
          <a:xfrm>
            <a:off x="4616450" y="3392488"/>
            <a:ext cx="1588" cy="722312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2" name="Line 209"/>
          <p:cNvSpPr>
            <a:spLocks noChangeShapeType="1"/>
          </p:cNvSpPr>
          <p:nvPr/>
        </p:nvSpPr>
        <p:spPr bwMode="auto">
          <a:xfrm>
            <a:off x="4386263" y="3162300"/>
            <a:ext cx="1587" cy="70643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3" name="Line 210"/>
          <p:cNvSpPr>
            <a:spLocks noChangeShapeType="1"/>
          </p:cNvSpPr>
          <p:nvPr/>
        </p:nvSpPr>
        <p:spPr bwMode="auto">
          <a:xfrm>
            <a:off x="4400550" y="3176588"/>
            <a:ext cx="461963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4" name="Line 211"/>
          <p:cNvSpPr>
            <a:spLocks noChangeShapeType="1"/>
          </p:cNvSpPr>
          <p:nvPr/>
        </p:nvSpPr>
        <p:spPr bwMode="auto">
          <a:xfrm>
            <a:off x="4616450" y="3392488"/>
            <a:ext cx="463550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5" name="Line 212"/>
          <p:cNvSpPr>
            <a:spLocks noChangeShapeType="1"/>
          </p:cNvSpPr>
          <p:nvPr/>
        </p:nvSpPr>
        <p:spPr bwMode="auto">
          <a:xfrm>
            <a:off x="6135688" y="3406775"/>
            <a:ext cx="1587" cy="708025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6" name="Line 213"/>
          <p:cNvSpPr>
            <a:spLocks noChangeShapeType="1"/>
          </p:cNvSpPr>
          <p:nvPr/>
        </p:nvSpPr>
        <p:spPr bwMode="auto">
          <a:xfrm>
            <a:off x="5903913" y="3162300"/>
            <a:ext cx="1587" cy="720725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7" name="Line 214"/>
          <p:cNvSpPr>
            <a:spLocks noChangeShapeType="1"/>
          </p:cNvSpPr>
          <p:nvPr/>
        </p:nvSpPr>
        <p:spPr bwMode="auto">
          <a:xfrm>
            <a:off x="5918200" y="3176588"/>
            <a:ext cx="463550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8" name="Line 215"/>
          <p:cNvSpPr>
            <a:spLocks noChangeShapeType="1"/>
          </p:cNvSpPr>
          <p:nvPr/>
        </p:nvSpPr>
        <p:spPr bwMode="auto">
          <a:xfrm>
            <a:off x="6135688" y="3392488"/>
            <a:ext cx="463550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9" name="Line 216"/>
          <p:cNvSpPr>
            <a:spLocks noChangeShapeType="1"/>
          </p:cNvSpPr>
          <p:nvPr/>
        </p:nvSpPr>
        <p:spPr bwMode="auto">
          <a:xfrm>
            <a:off x="8159750" y="3394075"/>
            <a:ext cx="1588" cy="722313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30" name="Line 217"/>
          <p:cNvSpPr>
            <a:spLocks noChangeShapeType="1"/>
          </p:cNvSpPr>
          <p:nvPr/>
        </p:nvSpPr>
        <p:spPr bwMode="auto">
          <a:xfrm>
            <a:off x="7943850" y="3171825"/>
            <a:ext cx="1588" cy="70643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31" name="Line 218"/>
          <p:cNvSpPr>
            <a:spLocks noChangeShapeType="1"/>
          </p:cNvSpPr>
          <p:nvPr/>
        </p:nvSpPr>
        <p:spPr bwMode="auto">
          <a:xfrm>
            <a:off x="7950200" y="3170238"/>
            <a:ext cx="461963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32" name="Line 219"/>
          <p:cNvSpPr>
            <a:spLocks noChangeShapeType="1"/>
          </p:cNvSpPr>
          <p:nvPr/>
        </p:nvSpPr>
        <p:spPr bwMode="auto">
          <a:xfrm>
            <a:off x="8169275" y="3378200"/>
            <a:ext cx="461963" cy="158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33" name="Rectangle 220"/>
          <p:cNvSpPr>
            <a:spLocks noChangeArrowheads="1"/>
          </p:cNvSpPr>
          <p:nvPr/>
        </p:nvSpPr>
        <p:spPr bwMode="auto">
          <a:xfrm>
            <a:off x="760413" y="4359275"/>
            <a:ext cx="43957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Vector signal input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Space-time-frequency processing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Vector signal output</a:t>
            </a:r>
          </a:p>
        </p:txBody>
      </p:sp>
      <p:sp>
        <p:nvSpPr>
          <p:cNvPr id="68834" name="AutoShape 221"/>
          <p:cNvSpPr>
            <a:spLocks noChangeArrowheads="1"/>
          </p:cNvSpPr>
          <p:nvPr/>
        </p:nvSpPr>
        <p:spPr bwMode="auto">
          <a:xfrm>
            <a:off x="766763" y="1374775"/>
            <a:ext cx="1296987" cy="1089025"/>
          </a:xfrm>
          <a:prstGeom prst="roundRect">
            <a:avLst>
              <a:gd name="adj" fmla="val 16667"/>
            </a:avLst>
          </a:prstGeom>
          <a:solidFill>
            <a:schemeClr val="bg2">
              <a:alpha val="29019"/>
            </a:schemeClr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Space-Time-</a:t>
            </a:r>
          </a:p>
          <a:p>
            <a:pPr algn="ctr"/>
            <a:r>
              <a:rPr lang="en-US" sz="1200" b="1"/>
              <a:t>Frequency</a:t>
            </a:r>
          </a:p>
          <a:p>
            <a:pPr algn="ctr"/>
            <a:r>
              <a:rPr lang="en-US" sz="1200" b="1"/>
              <a:t>Selective</a:t>
            </a:r>
          </a:p>
          <a:p>
            <a:pPr algn="ctr"/>
            <a:r>
              <a:rPr lang="en-US" sz="1200" b="1"/>
              <a:t>MIMO Channel</a:t>
            </a:r>
          </a:p>
        </p:txBody>
      </p:sp>
      <p:cxnSp>
        <p:nvCxnSpPr>
          <p:cNvPr id="68835" name="AutoShape 222"/>
          <p:cNvCxnSpPr>
            <a:cxnSpLocks noChangeShapeType="1"/>
            <a:endCxn id="68834" idx="1"/>
          </p:cNvCxnSpPr>
          <p:nvPr/>
        </p:nvCxnSpPr>
        <p:spPr bwMode="auto">
          <a:xfrm>
            <a:off x="314325" y="1919288"/>
            <a:ext cx="438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836" name="AutoShape 223"/>
          <p:cNvCxnSpPr>
            <a:cxnSpLocks noChangeShapeType="1"/>
            <a:stCxn id="68834" idx="3"/>
          </p:cNvCxnSpPr>
          <p:nvPr/>
        </p:nvCxnSpPr>
        <p:spPr bwMode="auto">
          <a:xfrm flipV="1">
            <a:off x="2078038" y="1909763"/>
            <a:ext cx="430212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837" name="Oval 224"/>
          <p:cNvSpPr>
            <a:spLocks noChangeArrowheads="1"/>
          </p:cNvSpPr>
          <p:nvPr/>
        </p:nvSpPr>
        <p:spPr bwMode="auto">
          <a:xfrm>
            <a:off x="5099050" y="2393950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38" name="Oval 225"/>
          <p:cNvSpPr>
            <a:spLocks noChangeArrowheads="1"/>
          </p:cNvSpPr>
          <p:nvPr/>
        </p:nvSpPr>
        <p:spPr bwMode="auto">
          <a:xfrm>
            <a:off x="7142163" y="2420938"/>
            <a:ext cx="414337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39" name="Oval 226"/>
          <p:cNvSpPr>
            <a:spLocks noChangeArrowheads="1"/>
          </p:cNvSpPr>
          <p:nvPr/>
        </p:nvSpPr>
        <p:spPr bwMode="auto">
          <a:xfrm>
            <a:off x="7369175" y="4868863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40" name="Text Box 227"/>
          <p:cNvSpPr txBox="1">
            <a:spLocks noChangeArrowheads="1"/>
          </p:cNvSpPr>
          <p:nvPr/>
        </p:nvSpPr>
        <p:spPr bwMode="auto">
          <a:xfrm>
            <a:off x="7389813" y="4835525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/>
              <a:t>+</a:t>
            </a:r>
          </a:p>
        </p:txBody>
      </p:sp>
      <p:sp>
        <p:nvSpPr>
          <p:cNvPr id="68841" name="Rectangle 228"/>
          <p:cNvSpPr>
            <a:spLocks noChangeArrowheads="1"/>
          </p:cNvSpPr>
          <p:nvPr/>
        </p:nvSpPr>
        <p:spPr bwMode="auto">
          <a:xfrm>
            <a:off x="588963" y="1565275"/>
            <a:ext cx="68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68842" name="Rectangle 229"/>
          <p:cNvSpPr>
            <a:spLocks noChangeArrowheads="1"/>
          </p:cNvSpPr>
          <p:nvPr/>
        </p:nvSpPr>
        <p:spPr bwMode="auto">
          <a:xfrm>
            <a:off x="387350" y="1565275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68843" name="Rectangle 230"/>
          <p:cNvSpPr>
            <a:spLocks noChangeArrowheads="1"/>
          </p:cNvSpPr>
          <p:nvPr/>
        </p:nvSpPr>
        <p:spPr bwMode="auto">
          <a:xfrm>
            <a:off x="473075" y="1565275"/>
            <a:ext cx="101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844" name="Rectangle 231"/>
          <p:cNvSpPr>
            <a:spLocks noChangeArrowheads="1"/>
          </p:cNvSpPr>
          <p:nvPr/>
        </p:nvSpPr>
        <p:spPr bwMode="auto">
          <a:xfrm>
            <a:off x="227013" y="1565275"/>
            <a:ext cx="123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X</a:t>
            </a:r>
            <a:endParaRPr lang="en-US"/>
          </a:p>
        </p:txBody>
      </p:sp>
      <p:sp>
        <p:nvSpPr>
          <p:cNvPr id="68845" name="Rectangle 232"/>
          <p:cNvSpPr>
            <a:spLocks noChangeArrowheads="1"/>
          </p:cNvSpPr>
          <p:nvPr/>
        </p:nvSpPr>
        <p:spPr bwMode="auto">
          <a:xfrm>
            <a:off x="2630488" y="152876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68846" name="Rectangle 233"/>
          <p:cNvSpPr>
            <a:spLocks noChangeArrowheads="1"/>
          </p:cNvSpPr>
          <p:nvPr/>
        </p:nvSpPr>
        <p:spPr bwMode="auto">
          <a:xfrm>
            <a:off x="2427288" y="152876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68847" name="Rectangle 234"/>
          <p:cNvSpPr>
            <a:spLocks noChangeArrowheads="1"/>
          </p:cNvSpPr>
          <p:nvPr/>
        </p:nvSpPr>
        <p:spPr bwMode="auto">
          <a:xfrm>
            <a:off x="2500313" y="15287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848" name="Rectangle 235"/>
          <p:cNvSpPr>
            <a:spLocks noChangeArrowheads="1"/>
          </p:cNvSpPr>
          <p:nvPr/>
        </p:nvSpPr>
        <p:spPr bwMode="auto">
          <a:xfrm>
            <a:off x="2282825" y="1528763"/>
            <a:ext cx="127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Y</a:t>
            </a:r>
            <a:endParaRPr lang="en-US"/>
          </a:p>
        </p:txBody>
      </p:sp>
      <p:sp>
        <p:nvSpPr>
          <p:cNvPr id="68849" name="Text Box 236"/>
          <p:cNvSpPr txBox="1">
            <a:spLocks noChangeArrowheads="1"/>
          </p:cNvSpPr>
          <p:nvPr/>
        </p:nvSpPr>
        <p:spPr bwMode="auto">
          <a:xfrm>
            <a:off x="2967038" y="3376613"/>
            <a:ext cx="920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(R x T x L)</a:t>
            </a:r>
          </a:p>
        </p:txBody>
      </p:sp>
      <p:sp>
        <p:nvSpPr>
          <p:cNvPr id="68850" name="Text Box 237"/>
          <p:cNvSpPr txBox="1">
            <a:spLocks noChangeArrowheads="1"/>
          </p:cNvSpPr>
          <p:nvPr/>
        </p:nvSpPr>
        <p:spPr bwMode="auto">
          <a:xfrm>
            <a:off x="5468938" y="5692775"/>
            <a:ext cx="2479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(R receive antennas x N samples)</a:t>
            </a:r>
          </a:p>
        </p:txBody>
      </p:sp>
      <p:sp>
        <p:nvSpPr>
          <p:cNvPr id="68851" name="Text Box 238"/>
          <p:cNvSpPr txBox="1">
            <a:spLocks noChangeArrowheads="1"/>
          </p:cNvSpPr>
          <p:nvPr/>
        </p:nvSpPr>
        <p:spPr bwMode="auto">
          <a:xfrm>
            <a:off x="4616450" y="1303338"/>
            <a:ext cx="2749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(T  transmit antennas x N  samples)</a:t>
            </a:r>
          </a:p>
        </p:txBody>
      </p:sp>
      <p:sp>
        <p:nvSpPr>
          <p:cNvPr id="68852" name="Text Box 239"/>
          <p:cNvSpPr txBox="1">
            <a:spLocks noChangeArrowheads="1"/>
          </p:cNvSpPr>
          <p:nvPr/>
        </p:nvSpPr>
        <p:spPr bwMode="auto">
          <a:xfrm>
            <a:off x="2906713" y="3179763"/>
            <a:ext cx="1047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Matrix Filter</a:t>
            </a:r>
          </a:p>
        </p:txBody>
      </p:sp>
      <p:sp>
        <p:nvSpPr>
          <p:cNvPr id="68853" name="Text Box 240"/>
          <p:cNvSpPr txBox="1">
            <a:spLocks noChangeArrowheads="1"/>
          </p:cNvSpPr>
          <p:nvPr/>
        </p:nvSpPr>
        <p:spPr bwMode="auto">
          <a:xfrm>
            <a:off x="7631113" y="2235200"/>
            <a:ext cx="1352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Doppler Shift</a:t>
            </a:r>
          </a:p>
          <a:p>
            <a:pPr algn="ctr"/>
            <a:r>
              <a:rPr lang="en-US" sz="1200" b="1"/>
              <a:t>D  Doppler Taps</a:t>
            </a:r>
          </a:p>
        </p:txBody>
      </p:sp>
      <p:sp>
        <p:nvSpPr>
          <p:cNvPr id="68854" name="AutoShape 241"/>
          <p:cNvSpPr>
            <a:spLocks noChangeArrowheads="1"/>
          </p:cNvSpPr>
          <p:nvPr/>
        </p:nvSpPr>
        <p:spPr bwMode="auto">
          <a:xfrm rot="1200000">
            <a:off x="407988" y="2921000"/>
            <a:ext cx="2684462" cy="925513"/>
          </a:xfrm>
          <a:prstGeom prst="parallelogram">
            <a:avLst>
              <a:gd name="adj" fmla="val 130886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55" name="Line 242"/>
          <p:cNvSpPr>
            <a:spLocks noChangeShapeType="1"/>
          </p:cNvSpPr>
          <p:nvPr/>
        </p:nvSpPr>
        <p:spPr bwMode="auto">
          <a:xfrm rot="6600000" flipV="1">
            <a:off x="1573213" y="2668587"/>
            <a:ext cx="0" cy="160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56" name="Line 243"/>
          <p:cNvSpPr>
            <a:spLocks noChangeShapeType="1"/>
          </p:cNvSpPr>
          <p:nvPr/>
        </p:nvSpPr>
        <p:spPr bwMode="auto">
          <a:xfrm>
            <a:off x="330200" y="2562225"/>
            <a:ext cx="0" cy="779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57" name="Line 244"/>
          <p:cNvSpPr>
            <a:spLocks noChangeShapeType="1"/>
          </p:cNvSpPr>
          <p:nvPr/>
        </p:nvSpPr>
        <p:spPr bwMode="auto">
          <a:xfrm rot="6600000">
            <a:off x="1085057" y="2823369"/>
            <a:ext cx="0" cy="16017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58" name="Line 245"/>
          <p:cNvSpPr>
            <a:spLocks noChangeShapeType="1"/>
          </p:cNvSpPr>
          <p:nvPr/>
        </p:nvSpPr>
        <p:spPr bwMode="auto">
          <a:xfrm rot="4380000" flipV="1">
            <a:off x="967581" y="2466182"/>
            <a:ext cx="20637" cy="13525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59" name="Oval 246"/>
          <p:cNvSpPr>
            <a:spLocks noChangeArrowheads="1"/>
          </p:cNvSpPr>
          <p:nvPr/>
        </p:nvSpPr>
        <p:spPr bwMode="auto">
          <a:xfrm rot="-830165">
            <a:off x="311150" y="33083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0" name="Line 247"/>
          <p:cNvSpPr>
            <a:spLocks noChangeShapeType="1"/>
          </p:cNvSpPr>
          <p:nvPr/>
        </p:nvSpPr>
        <p:spPr bwMode="auto">
          <a:xfrm rot="6600000">
            <a:off x="2085182" y="2520156"/>
            <a:ext cx="0" cy="1601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61" name="Oval 248"/>
          <p:cNvSpPr>
            <a:spLocks noChangeArrowheads="1"/>
          </p:cNvSpPr>
          <p:nvPr/>
        </p:nvSpPr>
        <p:spPr bwMode="auto">
          <a:xfrm rot="-830165">
            <a:off x="1303338" y="30162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2" name="Line 249"/>
          <p:cNvSpPr>
            <a:spLocks noChangeShapeType="1"/>
          </p:cNvSpPr>
          <p:nvPr/>
        </p:nvSpPr>
        <p:spPr bwMode="auto">
          <a:xfrm rot="4380000" flipV="1">
            <a:off x="1463675" y="2652713"/>
            <a:ext cx="20638" cy="1350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63" name="Line 250"/>
          <p:cNvSpPr>
            <a:spLocks noChangeShapeType="1"/>
          </p:cNvSpPr>
          <p:nvPr/>
        </p:nvSpPr>
        <p:spPr bwMode="auto">
          <a:xfrm rot="4380000" flipV="1">
            <a:off x="1937544" y="2837657"/>
            <a:ext cx="20637" cy="1352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64" name="Oval 251"/>
          <p:cNvSpPr>
            <a:spLocks noChangeArrowheads="1"/>
          </p:cNvSpPr>
          <p:nvPr/>
        </p:nvSpPr>
        <p:spPr bwMode="auto">
          <a:xfrm rot="-830165">
            <a:off x="804863" y="34988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5" name="Oval 252"/>
          <p:cNvSpPr>
            <a:spLocks noChangeArrowheads="1"/>
          </p:cNvSpPr>
          <p:nvPr/>
        </p:nvSpPr>
        <p:spPr bwMode="auto">
          <a:xfrm rot="-830165">
            <a:off x="1290638" y="335756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6" name="Oval 253"/>
          <p:cNvSpPr>
            <a:spLocks noChangeArrowheads="1"/>
          </p:cNvSpPr>
          <p:nvPr/>
        </p:nvSpPr>
        <p:spPr bwMode="auto">
          <a:xfrm rot="-830165">
            <a:off x="1797050" y="32067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7" name="Oval 254"/>
          <p:cNvSpPr>
            <a:spLocks noChangeArrowheads="1"/>
          </p:cNvSpPr>
          <p:nvPr/>
        </p:nvSpPr>
        <p:spPr bwMode="auto">
          <a:xfrm rot="-830165">
            <a:off x="1276350" y="3675063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8" name="Oval 255"/>
          <p:cNvSpPr>
            <a:spLocks noChangeArrowheads="1"/>
          </p:cNvSpPr>
          <p:nvPr/>
        </p:nvSpPr>
        <p:spPr bwMode="auto">
          <a:xfrm rot="-830165">
            <a:off x="2268538" y="3381375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9" name="Text Box 256"/>
          <p:cNvSpPr txBox="1">
            <a:spLocks noChangeArrowheads="1"/>
          </p:cNvSpPr>
          <p:nvPr/>
        </p:nvSpPr>
        <p:spPr bwMode="auto">
          <a:xfrm rot="-960000">
            <a:off x="1517650" y="2759075"/>
            <a:ext cx="584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</a:t>
            </a:r>
          </a:p>
        </p:txBody>
      </p:sp>
      <p:sp>
        <p:nvSpPr>
          <p:cNvPr id="68870" name="Text Box 257"/>
          <p:cNvSpPr txBox="1">
            <a:spLocks noChangeArrowheads="1"/>
          </p:cNvSpPr>
          <p:nvPr/>
        </p:nvSpPr>
        <p:spPr bwMode="auto">
          <a:xfrm rot="1230531">
            <a:off x="1779588" y="3835400"/>
            <a:ext cx="374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Lag</a:t>
            </a:r>
          </a:p>
        </p:txBody>
      </p:sp>
      <p:sp>
        <p:nvSpPr>
          <p:cNvPr id="68871" name="Line 258"/>
          <p:cNvSpPr>
            <a:spLocks noChangeShapeType="1"/>
          </p:cNvSpPr>
          <p:nvPr/>
        </p:nvSpPr>
        <p:spPr bwMode="auto">
          <a:xfrm rot="6600000">
            <a:off x="701676" y="3021012"/>
            <a:ext cx="0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72" name="Line 259"/>
          <p:cNvSpPr>
            <a:spLocks noChangeShapeType="1"/>
          </p:cNvSpPr>
          <p:nvPr/>
        </p:nvSpPr>
        <p:spPr bwMode="auto">
          <a:xfrm rot="4380000" flipV="1">
            <a:off x="750094" y="2607469"/>
            <a:ext cx="20637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73" name="Oval 260"/>
          <p:cNvSpPr>
            <a:spLocks noChangeArrowheads="1"/>
          </p:cNvSpPr>
          <p:nvPr/>
        </p:nvSpPr>
        <p:spPr bwMode="auto">
          <a:xfrm rot="-830165">
            <a:off x="796925" y="316706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4" name="Oval 261"/>
          <p:cNvSpPr>
            <a:spLocks noChangeArrowheads="1"/>
          </p:cNvSpPr>
          <p:nvPr/>
        </p:nvSpPr>
        <p:spPr bwMode="auto">
          <a:xfrm rot="-830165">
            <a:off x="1762125" y="3533775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5" name="Oval 262"/>
          <p:cNvSpPr>
            <a:spLocks noChangeArrowheads="1"/>
          </p:cNvSpPr>
          <p:nvPr/>
        </p:nvSpPr>
        <p:spPr bwMode="auto">
          <a:xfrm rot="-830165">
            <a:off x="2020888" y="3455988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6" name="Oval 263"/>
          <p:cNvSpPr>
            <a:spLocks noChangeArrowheads="1"/>
          </p:cNvSpPr>
          <p:nvPr/>
        </p:nvSpPr>
        <p:spPr bwMode="auto">
          <a:xfrm rot="-830165">
            <a:off x="1555750" y="327660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7" name="Oval 264"/>
          <p:cNvSpPr>
            <a:spLocks noChangeArrowheads="1"/>
          </p:cNvSpPr>
          <p:nvPr/>
        </p:nvSpPr>
        <p:spPr bwMode="auto">
          <a:xfrm rot="-830165">
            <a:off x="1068388" y="3084513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8" name="Oval 265"/>
          <p:cNvSpPr>
            <a:spLocks noChangeArrowheads="1"/>
          </p:cNvSpPr>
          <p:nvPr/>
        </p:nvSpPr>
        <p:spPr bwMode="auto">
          <a:xfrm rot="-830165">
            <a:off x="2009775" y="3279775"/>
            <a:ext cx="61913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9" name="Oval 266"/>
          <p:cNvSpPr>
            <a:spLocks noChangeArrowheads="1"/>
          </p:cNvSpPr>
          <p:nvPr/>
        </p:nvSpPr>
        <p:spPr bwMode="auto">
          <a:xfrm rot="-830165">
            <a:off x="1781175" y="3359150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0" name="Oval 267"/>
          <p:cNvSpPr>
            <a:spLocks noChangeArrowheads="1"/>
          </p:cNvSpPr>
          <p:nvPr/>
        </p:nvSpPr>
        <p:spPr bwMode="auto">
          <a:xfrm rot="-830165">
            <a:off x="1528763" y="344011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1" name="Oval 268"/>
          <p:cNvSpPr>
            <a:spLocks noChangeArrowheads="1"/>
          </p:cNvSpPr>
          <p:nvPr/>
        </p:nvSpPr>
        <p:spPr bwMode="auto">
          <a:xfrm rot="-830165">
            <a:off x="1046163" y="342423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2" name="Oval 269"/>
          <p:cNvSpPr>
            <a:spLocks noChangeArrowheads="1"/>
          </p:cNvSpPr>
          <p:nvPr/>
        </p:nvSpPr>
        <p:spPr bwMode="auto">
          <a:xfrm rot="-830165">
            <a:off x="576263" y="32400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3" name="Oval 270"/>
          <p:cNvSpPr>
            <a:spLocks noChangeArrowheads="1"/>
          </p:cNvSpPr>
          <p:nvPr/>
        </p:nvSpPr>
        <p:spPr bwMode="auto">
          <a:xfrm rot="-830165">
            <a:off x="1017588" y="3243263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4" name="Oval 271"/>
          <p:cNvSpPr>
            <a:spLocks noChangeArrowheads="1"/>
          </p:cNvSpPr>
          <p:nvPr/>
        </p:nvSpPr>
        <p:spPr bwMode="auto">
          <a:xfrm rot="-830165">
            <a:off x="801688" y="3321050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5" name="Oval 272"/>
          <p:cNvSpPr>
            <a:spLocks noChangeArrowheads="1"/>
          </p:cNvSpPr>
          <p:nvPr/>
        </p:nvSpPr>
        <p:spPr bwMode="auto">
          <a:xfrm rot="-830165">
            <a:off x="549275" y="3403600"/>
            <a:ext cx="60325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6" name="Oval 273"/>
          <p:cNvSpPr>
            <a:spLocks noChangeArrowheads="1"/>
          </p:cNvSpPr>
          <p:nvPr/>
        </p:nvSpPr>
        <p:spPr bwMode="auto">
          <a:xfrm rot="-830165">
            <a:off x="1506538" y="3086100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7" name="Oval 274"/>
          <p:cNvSpPr>
            <a:spLocks noChangeArrowheads="1"/>
          </p:cNvSpPr>
          <p:nvPr/>
        </p:nvSpPr>
        <p:spPr bwMode="auto">
          <a:xfrm rot="-830165">
            <a:off x="1277938" y="3165475"/>
            <a:ext cx="61912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8" name="Oval 275"/>
          <p:cNvSpPr>
            <a:spLocks noChangeArrowheads="1"/>
          </p:cNvSpPr>
          <p:nvPr/>
        </p:nvSpPr>
        <p:spPr bwMode="auto">
          <a:xfrm rot="-830165">
            <a:off x="1284288" y="35067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9" name="Oval 276"/>
          <p:cNvSpPr>
            <a:spLocks noChangeArrowheads="1"/>
          </p:cNvSpPr>
          <p:nvPr/>
        </p:nvSpPr>
        <p:spPr bwMode="auto">
          <a:xfrm rot="-830165">
            <a:off x="1031875" y="358933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90" name="Oval 277"/>
          <p:cNvSpPr>
            <a:spLocks noChangeArrowheads="1"/>
          </p:cNvSpPr>
          <p:nvPr/>
        </p:nvSpPr>
        <p:spPr bwMode="auto">
          <a:xfrm rot="-830165">
            <a:off x="1517650" y="3614738"/>
            <a:ext cx="61913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91" name="Text Box 278"/>
          <p:cNvSpPr txBox="1">
            <a:spLocks noChangeArrowheads="1"/>
          </p:cNvSpPr>
          <p:nvPr/>
        </p:nvSpPr>
        <p:spPr bwMode="auto">
          <a:xfrm rot="1121334">
            <a:off x="192088" y="3497263"/>
            <a:ext cx="8763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Delay Spread</a:t>
            </a:r>
          </a:p>
        </p:txBody>
      </p:sp>
      <p:sp>
        <p:nvSpPr>
          <p:cNvPr id="68892" name="Text Box 279"/>
          <p:cNvSpPr txBox="1">
            <a:spLocks noChangeArrowheads="1"/>
          </p:cNvSpPr>
          <p:nvPr/>
        </p:nvSpPr>
        <p:spPr bwMode="auto">
          <a:xfrm rot="-960000">
            <a:off x="244475" y="2906713"/>
            <a:ext cx="9842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 Spread</a:t>
            </a:r>
          </a:p>
        </p:txBody>
      </p:sp>
      <p:sp>
        <p:nvSpPr>
          <p:cNvPr id="68893" name="Line 280"/>
          <p:cNvSpPr>
            <a:spLocks noChangeShapeType="1"/>
          </p:cNvSpPr>
          <p:nvPr/>
        </p:nvSpPr>
        <p:spPr bwMode="auto">
          <a:xfrm flipH="1" flipV="1">
            <a:off x="2262188" y="2817813"/>
            <a:ext cx="46037" cy="557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94" name="Oval 281"/>
          <p:cNvSpPr>
            <a:spLocks noChangeAspect="1" noChangeArrowheads="1"/>
          </p:cNvSpPr>
          <p:nvPr/>
        </p:nvSpPr>
        <p:spPr bwMode="auto">
          <a:xfrm rot="-830165">
            <a:off x="2251075" y="3371850"/>
            <a:ext cx="100013" cy="6350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8610" name="Object 2"/>
          <p:cNvGraphicFramePr>
            <a:graphicFrameLocks noChangeAspect="1"/>
          </p:cNvGraphicFramePr>
          <p:nvPr/>
        </p:nvGraphicFramePr>
        <p:xfrm>
          <a:off x="7483475" y="4313238"/>
          <a:ext cx="847725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53" name="Equation" r:id="rId4" imgW="685800" imgH="203200" progId="Equation.3">
                  <p:embed/>
                </p:oleObj>
              </mc:Choice>
              <mc:Fallback>
                <p:oleObj name="Equation" r:id="rId4" imgW="6858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3475" y="4313238"/>
                        <a:ext cx="847725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895" name="AutoShape 283"/>
          <p:cNvSpPr>
            <a:spLocks noChangeArrowheads="1"/>
          </p:cNvSpPr>
          <p:nvPr/>
        </p:nvSpPr>
        <p:spPr bwMode="auto">
          <a:xfrm rot="5400000">
            <a:off x="7785894" y="3756819"/>
            <a:ext cx="938212" cy="215900"/>
          </a:xfrm>
          <a:prstGeom prst="parallelogram">
            <a:avLst>
              <a:gd name="adj" fmla="val 104395"/>
            </a:avLst>
          </a:prstGeom>
          <a:solidFill>
            <a:srgbClr val="FD880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96" name="AutoShape 284"/>
          <p:cNvSpPr>
            <a:spLocks noChangeArrowheads="1"/>
          </p:cNvSpPr>
          <p:nvPr/>
        </p:nvSpPr>
        <p:spPr bwMode="auto">
          <a:xfrm flipH="1">
            <a:off x="8181975" y="3373438"/>
            <a:ext cx="668338" cy="238125"/>
          </a:xfrm>
          <a:prstGeom prst="parallelogram">
            <a:avLst>
              <a:gd name="adj" fmla="val 100663"/>
            </a:avLst>
          </a:prstGeom>
          <a:solidFill>
            <a:srgbClr val="FD880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97" name="Line 285"/>
          <p:cNvSpPr>
            <a:spLocks noChangeShapeType="1"/>
          </p:cNvSpPr>
          <p:nvPr/>
        </p:nvSpPr>
        <p:spPr bwMode="auto">
          <a:xfrm flipH="1">
            <a:off x="8023225" y="3860800"/>
            <a:ext cx="217488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8611" name="Object 3"/>
          <p:cNvGraphicFramePr>
            <a:graphicFrameLocks noChangeAspect="1"/>
          </p:cNvGraphicFramePr>
          <p:nvPr/>
        </p:nvGraphicFramePr>
        <p:xfrm>
          <a:off x="1036638" y="5383213"/>
          <a:ext cx="397827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54" name="Equation" r:id="rId6" imgW="2070100" imgH="431800" progId="Equation.3">
                  <p:embed/>
                </p:oleObj>
              </mc:Choice>
              <mc:Fallback>
                <p:oleObj name="Equation" r:id="rId6" imgW="2070100" imgH="431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5383213"/>
                        <a:ext cx="3978275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2" name="Object 4"/>
          <p:cNvGraphicFramePr>
            <a:graphicFrameLocks noChangeAspect="1"/>
          </p:cNvGraphicFramePr>
          <p:nvPr/>
        </p:nvGraphicFramePr>
        <p:xfrm>
          <a:off x="3838575" y="3863975"/>
          <a:ext cx="550863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55" name="Equation" r:id="rId8" imgW="355600" imgH="203200" progId="Equation.3">
                  <p:embed/>
                </p:oleObj>
              </mc:Choice>
              <mc:Fallback>
                <p:oleObj name="Equation" r:id="rId8" imgW="3556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8575" y="3863975"/>
                        <a:ext cx="550863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3" name="Object 5"/>
          <p:cNvGraphicFramePr>
            <a:graphicFrameLocks noChangeAspect="1"/>
          </p:cNvGraphicFramePr>
          <p:nvPr/>
        </p:nvGraphicFramePr>
        <p:xfrm>
          <a:off x="7213600" y="3814763"/>
          <a:ext cx="706438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56" name="Equation" r:id="rId10" imgW="457200" imgH="203200" progId="Equation.3">
                  <p:embed/>
                </p:oleObj>
              </mc:Choice>
              <mc:Fallback>
                <p:oleObj name="Equation" r:id="rId10" imgW="457200" imgH="20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3600" y="3814763"/>
                        <a:ext cx="706438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4" name="Object 6"/>
          <p:cNvGraphicFramePr>
            <a:graphicFrameLocks noChangeAspect="1"/>
          </p:cNvGraphicFramePr>
          <p:nvPr/>
        </p:nvGraphicFramePr>
        <p:xfrm>
          <a:off x="1879600" y="2527300"/>
          <a:ext cx="849313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57" name="Equation" r:id="rId12" imgW="685800" imgH="203200" progId="Equation.3">
                  <p:embed/>
                </p:oleObj>
              </mc:Choice>
              <mc:Fallback>
                <p:oleObj name="Equation" r:id="rId12" imgW="6858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2527300"/>
                        <a:ext cx="849313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898" name="Rectangle 290"/>
          <p:cNvSpPr>
            <a:spLocks noChangeArrowheads="1"/>
          </p:cNvSpPr>
          <p:nvPr/>
        </p:nvSpPr>
        <p:spPr bwMode="auto">
          <a:xfrm>
            <a:off x="1884363" y="77311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8899" name="Text Box 291"/>
          <p:cNvSpPr txBox="1">
            <a:spLocks noChangeArrowheads="1"/>
          </p:cNvSpPr>
          <p:nvPr/>
        </p:nvSpPr>
        <p:spPr bwMode="auto">
          <a:xfrm>
            <a:off x="3630613" y="2366963"/>
            <a:ext cx="350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  <a:endParaRPr lang="en-US" sz="2400"/>
          </a:p>
        </p:txBody>
      </p:sp>
      <p:sp>
        <p:nvSpPr>
          <p:cNvPr id="68900" name="Text Box 292"/>
          <p:cNvSpPr txBox="1">
            <a:spLocks noChangeArrowheads="1"/>
          </p:cNvSpPr>
          <p:nvPr/>
        </p:nvSpPr>
        <p:spPr bwMode="auto">
          <a:xfrm>
            <a:off x="5133975" y="2363788"/>
            <a:ext cx="350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</a:p>
        </p:txBody>
      </p:sp>
      <p:sp>
        <p:nvSpPr>
          <p:cNvPr id="68901" name="Text Box 293"/>
          <p:cNvSpPr txBox="1">
            <a:spLocks noChangeArrowheads="1"/>
          </p:cNvSpPr>
          <p:nvPr/>
        </p:nvSpPr>
        <p:spPr bwMode="auto">
          <a:xfrm>
            <a:off x="7162800" y="2392363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Building a Node Object in LLAMAComm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8425" y="1277938"/>
            <a:ext cx="6402388" cy="4778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Example: building a receiver node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Note: A node can have any number of modules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358775" y="2457450"/>
            <a:ext cx="2070100" cy="9239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sz="1200"/>
              <a:t>name = </a:t>
            </a:r>
            <a:r>
              <a:rPr lang="ja-JP" altLang="en-US" sz="1200"/>
              <a:t>‘</a:t>
            </a:r>
            <a:r>
              <a:rPr lang="en-US" sz="1200"/>
              <a:t>Receiver_module</a:t>
            </a:r>
            <a:r>
              <a:rPr lang="ja-JP" altLang="en-US" sz="1200"/>
              <a:t>’</a:t>
            </a:r>
            <a:r>
              <a:rPr lang="en-US" sz="1200"/>
              <a:t>;</a:t>
            </a:r>
          </a:p>
          <a:p>
            <a:r>
              <a:rPr lang="en-US" sz="1200">
                <a:solidFill>
                  <a:srgbClr val="8000FF"/>
                </a:solidFill>
              </a:rPr>
              <a:t>callbackFcn = @receiver;</a:t>
            </a:r>
            <a:endParaRPr lang="en-US" sz="1200"/>
          </a:p>
          <a:p>
            <a:r>
              <a:rPr lang="en-US" sz="1200"/>
              <a:t>fc = 850e6;</a:t>
            </a:r>
          </a:p>
          <a:p>
            <a:r>
              <a:rPr lang="en-US" sz="1200"/>
              <a:t>type = </a:t>
            </a:r>
            <a:r>
              <a:rPr lang="ja-JP" altLang="en-US" sz="1200"/>
              <a:t>‘</a:t>
            </a:r>
            <a:r>
              <a:rPr lang="en-US" sz="1200"/>
              <a:t>receiver</a:t>
            </a:r>
            <a:r>
              <a:rPr lang="ja-JP" altLang="en-US" sz="1200"/>
              <a:t>’</a:t>
            </a:r>
            <a:r>
              <a:rPr lang="en-US" sz="1200"/>
              <a:t>;</a:t>
            </a:r>
          </a:p>
          <a:p>
            <a:r>
              <a:rPr lang="en-US" sz="1200"/>
              <a:t>antPosition = [0 -1 2 …</a:t>
            </a:r>
          </a:p>
        </p:txBody>
      </p: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271463" y="2205038"/>
            <a:ext cx="15128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Module Properties</a:t>
            </a:r>
          </a:p>
        </p:txBody>
      </p:sp>
      <p:sp>
        <p:nvSpPr>
          <p:cNvPr id="70662" name="Rectangle 6"/>
          <p:cNvSpPr>
            <a:spLocks noChangeArrowheads="1"/>
          </p:cNvSpPr>
          <p:nvPr/>
        </p:nvSpPr>
        <p:spPr bwMode="auto">
          <a:xfrm>
            <a:off x="358775" y="3857625"/>
            <a:ext cx="2062163" cy="1104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sz="1200"/>
              <a:t>name = </a:t>
            </a:r>
            <a:r>
              <a:rPr lang="ja-JP" altLang="en-US" sz="1200"/>
              <a:t>‘</a:t>
            </a:r>
            <a:r>
              <a:rPr lang="en-US" sz="1200"/>
              <a:t>Receiver_node</a:t>
            </a:r>
            <a:r>
              <a:rPr lang="ja-JP" altLang="en-US" sz="1200"/>
              <a:t>’</a:t>
            </a:r>
            <a:r>
              <a:rPr lang="en-US" sz="1200"/>
              <a:t>;</a:t>
            </a:r>
          </a:p>
          <a:p>
            <a:r>
              <a:rPr lang="en-US" sz="1200"/>
              <a:t>location = [0 0 10];</a:t>
            </a:r>
          </a:p>
          <a:p>
            <a:r>
              <a:rPr lang="en-US" sz="1200"/>
              <a:t>velocity = [0 0 0];</a:t>
            </a:r>
          </a:p>
          <a:p>
            <a:r>
              <a:rPr lang="en-US" sz="1200">
                <a:solidFill>
                  <a:srgbClr val="8000FF"/>
                </a:solidFill>
              </a:rPr>
              <a:t>controllerFcn = @Controller;</a:t>
            </a:r>
          </a:p>
          <a:p>
            <a:r>
              <a:rPr lang="en-US" sz="1200"/>
              <a:t>…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277813" y="3611563"/>
            <a:ext cx="13620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Node Properties</a:t>
            </a:r>
          </a:p>
        </p:txBody>
      </p:sp>
      <p:sp>
        <p:nvSpPr>
          <p:cNvPr id="70664" name="Rectangle 8"/>
          <p:cNvSpPr>
            <a:spLocks noChangeArrowheads="1"/>
          </p:cNvSpPr>
          <p:nvPr/>
        </p:nvSpPr>
        <p:spPr bwMode="auto">
          <a:xfrm>
            <a:off x="358775" y="5392738"/>
            <a:ext cx="2062163" cy="8239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sz="1200"/>
              <a:t>observedBlocks = 0;</a:t>
            </a:r>
          </a:p>
          <a:p>
            <a:r>
              <a:rPr lang="en-US" sz="1200"/>
              <a:t>nBlocksToObserve = 10;</a:t>
            </a:r>
          </a:p>
          <a:p>
            <a:r>
              <a:rPr lang="en-US" sz="1200"/>
              <a:t>blockLength = 5000;</a:t>
            </a:r>
          </a:p>
          <a:p>
            <a:r>
              <a:rPr lang="en-US" sz="1200"/>
              <a:t>…</a:t>
            </a:r>
          </a:p>
        </p:txBody>
      </p:sp>
      <p:sp>
        <p:nvSpPr>
          <p:cNvPr id="70665" name="Text Box 9"/>
          <p:cNvSpPr txBox="1">
            <a:spLocks noChangeArrowheads="1"/>
          </p:cNvSpPr>
          <p:nvPr/>
        </p:nvSpPr>
        <p:spPr bwMode="auto">
          <a:xfrm>
            <a:off x="277813" y="5145088"/>
            <a:ext cx="1395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User Parameters</a:t>
            </a:r>
          </a:p>
        </p:txBody>
      </p:sp>
      <p:sp>
        <p:nvSpPr>
          <p:cNvPr id="70666" name="Rectangle 10"/>
          <p:cNvSpPr>
            <a:spLocks noChangeArrowheads="1"/>
          </p:cNvSpPr>
          <p:nvPr/>
        </p:nvSpPr>
        <p:spPr bwMode="auto">
          <a:xfrm>
            <a:off x="6972300" y="4022725"/>
            <a:ext cx="1460500" cy="771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0667" name="Oval 11"/>
          <p:cNvSpPr>
            <a:spLocks noChangeArrowheads="1"/>
          </p:cNvSpPr>
          <p:nvPr/>
        </p:nvSpPr>
        <p:spPr bwMode="auto">
          <a:xfrm>
            <a:off x="7034213" y="4302125"/>
            <a:ext cx="393700" cy="393700"/>
          </a:xfrm>
          <a:prstGeom prst="ellipse">
            <a:avLst/>
          </a:prstGeom>
          <a:solidFill>
            <a:srgbClr val="FCFF94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/>
              <a:t>RX</a:t>
            </a:r>
            <a:endParaRPr lang="en-US"/>
          </a:p>
        </p:txBody>
      </p:sp>
      <p:sp>
        <p:nvSpPr>
          <p:cNvPr id="70668" name="Text Box 12"/>
          <p:cNvSpPr txBox="1">
            <a:spLocks noChangeArrowheads="1"/>
          </p:cNvSpPr>
          <p:nvPr/>
        </p:nvSpPr>
        <p:spPr bwMode="auto">
          <a:xfrm>
            <a:off x="7253288" y="3986213"/>
            <a:ext cx="9255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Receiver</a:t>
            </a:r>
          </a:p>
        </p:txBody>
      </p:sp>
      <p:sp>
        <p:nvSpPr>
          <p:cNvPr id="70669" name="AutoShape 13"/>
          <p:cNvSpPr>
            <a:spLocks noChangeArrowheads="1"/>
          </p:cNvSpPr>
          <p:nvPr/>
        </p:nvSpPr>
        <p:spPr bwMode="auto">
          <a:xfrm>
            <a:off x="7469188" y="4302125"/>
            <a:ext cx="911225" cy="392113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Controller</a:t>
            </a:r>
            <a:endParaRPr lang="en-US"/>
          </a:p>
        </p:txBody>
      </p:sp>
      <p:sp>
        <p:nvSpPr>
          <p:cNvPr id="70670" name="Oval 14"/>
          <p:cNvSpPr>
            <a:spLocks noChangeArrowheads="1"/>
          </p:cNvSpPr>
          <p:nvPr/>
        </p:nvSpPr>
        <p:spPr bwMode="auto">
          <a:xfrm>
            <a:off x="4083050" y="2725738"/>
            <a:ext cx="393700" cy="393700"/>
          </a:xfrm>
          <a:prstGeom prst="ellipse">
            <a:avLst/>
          </a:prstGeom>
          <a:solidFill>
            <a:srgbClr val="FCFF94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/>
              <a:t>RX</a:t>
            </a:r>
            <a:endParaRPr lang="en-US"/>
          </a:p>
        </p:txBody>
      </p:sp>
      <p:sp>
        <p:nvSpPr>
          <p:cNvPr id="70671" name="Rectangle 15"/>
          <p:cNvSpPr>
            <a:spLocks noChangeArrowheads="1"/>
          </p:cNvSpPr>
          <p:nvPr/>
        </p:nvSpPr>
        <p:spPr bwMode="auto">
          <a:xfrm>
            <a:off x="2760663" y="2571750"/>
            <a:ext cx="923925" cy="701675"/>
          </a:xfrm>
          <a:prstGeom prst="rect">
            <a:avLst/>
          </a:prstGeom>
          <a:solidFill>
            <a:srgbClr val="B5B5B5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module</a:t>
            </a:r>
          </a:p>
          <a:p>
            <a:pPr algn="ctr"/>
            <a:r>
              <a:rPr lang="en-US" sz="1200" b="1"/>
              <a:t>Class</a:t>
            </a:r>
          </a:p>
          <a:p>
            <a:pPr algn="ctr"/>
            <a:r>
              <a:rPr lang="en-US" sz="1200" b="1"/>
              <a:t>Constructor</a:t>
            </a:r>
          </a:p>
        </p:txBody>
      </p:sp>
      <p:sp>
        <p:nvSpPr>
          <p:cNvPr id="70672" name="Rectangle 16"/>
          <p:cNvSpPr>
            <a:spLocks noChangeArrowheads="1"/>
          </p:cNvSpPr>
          <p:nvPr/>
        </p:nvSpPr>
        <p:spPr bwMode="auto">
          <a:xfrm>
            <a:off x="4264025" y="4056063"/>
            <a:ext cx="923925" cy="701675"/>
          </a:xfrm>
          <a:prstGeom prst="rect">
            <a:avLst/>
          </a:prstGeom>
          <a:solidFill>
            <a:srgbClr val="B5B5B5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node</a:t>
            </a:r>
          </a:p>
          <a:p>
            <a:pPr algn="ctr"/>
            <a:r>
              <a:rPr lang="en-US" sz="1200" b="1"/>
              <a:t>Class</a:t>
            </a:r>
          </a:p>
          <a:p>
            <a:pPr algn="ctr"/>
            <a:r>
              <a:rPr lang="en-US" sz="1200" b="1"/>
              <a:t>Constructor</a:t>
            </a:r>
          </a:p>
        </p:txBody>
      </p:sp>
      <p:sp>
        <p:nvSpPr>
          <p:cNvPr id="70673" name="Text Box 17"/>
          <p:cNvSpPr txBox="1">
            <a:spLocks noChangeArrowheads="1"/>
          </p:cNvSpPr>
          <p:nvPr/>
        </p:nvSpPr>
        <p:spPr bwMode="auto">
          <a:xfrm>
            <a:off x="6875463" y="3759200"/>
            <a:ext cx="10810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Node Object</a:t>
            </a:r>
          </a:p>
        </p:txBody>
      </p:sp>
      <p:sp>
        <p:nvSpPr>
          <p:cNvPr id="70674" name="Text Box 18"/>
          <p:cNvSpPr txBox="1">
            <a:spLocks noChangeArrowheads="1"/>
          </p:cNvSpPr>
          <p:nvPr/>
        </p:nvSpPr>
        <p:spPr bwMode="auto">
          <a:xfrm>
            <a:off x="3700463" y="2417763"/>
            <a:ext cx="12334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Module Object</a:t>
            </a:r>
          </a:p>
        </p:txBody>
      </p:sp>
      <p:cxnSp>
        <p:nvCxnSpPr>
          <p:cNvPr id="70675" name="AutoShape 19"/>
          <p:cNvCxnSpPr>
            <a:cxnSpLocks noChangeShapeType="1"/>
            <a:stCxn id="70660" idx="3"/>
            <a:endCxn id="70671" idx="1"/>
          </p:cNvCxnSpPr>
          <p:nvPr/>
        </p:nvCxnSpPr>
        <p:spPr bwMode="auto">
          <a:xfrm>
            <a:off x="2428875" y="2919413"/>
            <a:ext cx="331788" cy="3175"/>
          </a:xfrm>
          <a:prstGeom prst="bentConnector3">
            <a:avLst>
              <a:gd name="adj1" fmla="val 49759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676" name="AutoShape 20"/>
          <p:cNvCxnSpPr>
            <a:cxnSpLocks noChangeShapeType="1"/>
            <a:stCxn id="70671" idx="3"/>
            <a:endCxn id="70670" idx="2"/>
          </p:cNvCxnSpPr>
          <p:nvPr/>
        </p:nvCxnSpPr>
        <p:spPr bwMode="auto">
          <a:xfrm>
            <a:off x="3684588" y="2922588"/>
            <a:ext cx="398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677" name="AutoShape 21"/>
          <p:cNvCxnSpPr>
            <a:cxnSpLocks noChangeShapeType="1"/>
            <a:stCxn id="70670" idx="6"/>
            <a:endCxn id="70672" idx="0"/>
          </p:cNvCxnSpPr>
          <p:nvPr/>
        </p:nvCxnSpPr>
        <p:spPr bwMode="auto">
          <a:xfrm>
            <a:off x="4476750" y="2922588"/>
            <a:ext cx="249238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678" name="AutoShape 22"/>
          <p:cNvCxnSpPr>
            <a:cxnSpLocks noChangeShapeType="1"/>
            <a:stCxn id="70664" idx="3"/>
            <a:endCxn id="70681" idx="2"/>
          </p:cNvCxnSpPr>
          <p:nvPr/>
        </p:nvCxnSpPr>
        <p:spPr bwMode="auto">
          <a:xfrm flipV="1">
            <a:off x="2420938" y="4762500"/>
            <a:ext cx="3616325" cy="1042988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679" name="AutoShape 23"/>
          <p:cNvCxnSpPr>
            <a:cxnSpLocks noChangeShapeType="1"/>
            <a:stCxn id="70662" idx="3"/>
            <a:endCxn id="70672" idx="1"/>
          </p:cNvCxnSpPr>
          <p:nvPr/>
        </p:nvCxnSpPr>
        <p:spPr bwMode="auto">
          <a:xfrm flipV="1">
            <a:off x="2420938" y="4406900"/>
            <a:ext cx="1843087" cy="3175"/>
          </a:xfrm>
          <a:prstGeom prst="bentConnector3">
            <a:avLst>
              <a:gd name="adj1" fmla="val 49958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0680" name="AutoShape 24"/>
          <p:cNvCxnSpPr>
            <a:cxnSpLocks noChangeShapeType="1"/>
            <a:stCxn id="70672" idx="3"/>
            <a:endCxn id="70681" idx="1"/>
          </p:cNvCxnSpPr>
          <p:nvPr/>
        </p:nvCxnSpPr>
        <p:spPr bwMode="auto">
          <a:xfrm>
            <a:off x="5187950" y="4406900"/>
            <a:ext cx="387350" cy="476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681" name="Rectangle 25"/>
          <p:cNvSpPr>
            <a:spLocks noChangeArrowheads="1"/>
          </p:cNvSpPr>
          <p:nvPr/>
        </p:nvSpPr>
        <p:spPr bwMode="auto">
          <a:xfrm>
            <a:off x="5575300" y="4060825"/>
            <a:ext cx="923925" cy="7016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200" b="1"/>
              <a:t>Set</a:t>
            </a:r>
          </a:p>
          <a:p>
            <a:pPr algn="ctr"/>
            <a:r>
              <a:rPr lang="en-US" sz="1200" b="1"/>
              <a:t>User</a:t>
            </a:r>
          </a:p>
          <a:p>
            <a:pPr algn="ctr"/>
            <a:r>
              <a:rPr lang="en-US" sz="1200" b="1"/>
              <a:t>Parameters</a:t>
            </a:r>
          </a:p>
        </p:txBody>
      </p:sp>
      <p:cxnSp>
        <p:nvCxnSpPr>
          <p:cNvPr id="70682" name="AutoShape 26"/>
          <p:cNvCxnSpPr>
            <a:cxnSpLocks noChangeShapeType="1"/>
            <a:stCxn id="70681" idx="3"/>
            <a:endCxn id="70666" idx="1"/>
          </p:cNvCxnSpPr>
          <p:nvPr/>
        </p:nvCxnSpPr>
        <p:spPr bwMode="auto">
          <a:xfrm flipV="1">
            <a:off x="6499225" y="4408488"/>
            <a:ext cx="473075" cy="317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Simulation Procedure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1008063"/>
            <a:ext cx="7772400" cy="1477962"/>
          </a:xfrm>
        </p:spPr>
        <p:txBody>
          <a:bodyPr/>
          <a:lstStyle/>
          <a:p>
            <a:pPr marL="381000" indent="-381000">
              <a:buFontTx/>
              <a:buAutoNum type="arabicPeriod"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Controllers request to transmit and receive</a:t>
            </a:r>
          </a:p>
          <a:p>
            <a:pPr marL="381000" indent="-381000">
              <a:buFontTx/>
              <a:buAutoNum type="arabicPeriod"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Arbitrator enforces causality</a:t>
            </a:r>
          </a:p>
          <a:p>
            <a:pPr marL="381000" indent="-381000">
              <a:buFontTx/>
              <a:buAutoNum type="arabicPeriod"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Go to step 1.</a:t>
            </a:r>
          </a:p>
        </p:txBody>
      </p:sp>
      <p:pic>
        <p:nvPicPr>
          <p:cNvPr id="574468" name="Picture 4" descr="bkgrd"/>
          <p:cNvPicPr>
            <a:picLocks noChangeAspect="1" noChangeArrowheads="1"/>
          </p:cNvPicPr>
          <p:nvPr/>
        </p:nvPicPr>
        <p:blipFill>
          <a:blip r:embed="rId3"/>
          <a:srcRect l="44695" t="25391" b="5315"/>
          <a:stretch>
            <a:fillRect/>
          </a:stretch>
        </p:blipFill>
        <p:spPr bwMode="auto">
          <a:xfrm>
            <a:off x="673100" y="3048000"/>
            <a:ext cx="3028950" cy="2206625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72709" name="Line 5"/>
          <p:cNvSpPr>
            <a:spLocks noChangeShapeType="1"/>
          </p:cNvSpPr>
          <p:nvPr/>
        </p:nvSpPr>
        <p:spPr bwMode="auto">
          <a:xfrm flipV="1">
            <a:off x="1487488" y="4662488"/>
            <a:ext cx="0" cy="698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0" name="Line 6"/>
          <p:cNvSpPr>
            <a:spLocks noChangeShapeType="1"/>
          </p:cNvSpPr>
          <p:nvPr/>
        </p:nvSpPr>
        <p:spPr bwMode="auto">
          <a:xfrm flipV="1">
            <a:off x="1571625" y="4657725"/>
            <a:ext cx="1588" cy="698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1" name="Line 7"/>
          <p:cNvSpPr>
            <a:spLocks noChangeShapeType="1"/>
          </p:cNvSpPr>
          <p:nvPr/>
        </p:nvSpPr>
        <p:spPr bwMode="auto">
          <a:xfrm flipV="1">
            <a:off x="1533525" y="4657725"/>
            <a:ext cx="0" cy="714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2" name="Line 9"/>
          <p:cNvSpPr>
            <a:spLocks noChangeShapeType="1"/>
          </p:cNvSpPr>
          <p:nvPr/>
        </p:nvSpPr>
        <p:spPr bwMode="auto">
          <a:xfrm flipH="1" flipV="1">
            <a:off x="3248025" y="4652963"/>
            <a:ext cx="0" cy="130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2713" name="Picture 11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3138488"/>
            <a:ext cx="4445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2714" name="Group 12"/>
          <p:cNvGrpSpPr>
            <a:grpSpLocks/>
          </p:cNvGrpSpPr>
          <p:nvPr/>
        </p:nvGrpSpPr>
        <p:grpSpPr bwMode="auto">
          <a:xfrm rot="3054261">
            <a:off x="2904331" y="4323557"/>
            <a:ext cx="422275" cy="296862"/>
            <a:chOff x="480" y="2932"/>
            <a:chExt cx="573" cy="380"/>
          </a:xfrm>
        </p:grpSpPr>
        <p:sp>
          <p:nvSpPr>
            <p:cNvPr id="72746" name="Arc 13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7" name="Arc 14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8" name="Arc 15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15" name="Group 16"/>
          <p:cNvGrpSpPr>
            <a:grpSpLocks/>
          </p:cNvGrpSpPr>
          <p:nvPr/>
        </p:nvGrpSpPr>
        <p:grpSpPr bwMode="auto">
          <a:xfrm rot="6846112">
            <a:off x="1426370" y="4393406"/>
            <a:ext cx="468312" cy="466725"/>
            <a:chOff x="4884" y="2737"/>
            <a:chExt cx="499" cy="470"/>
          </a:xfrm>
        </p:grpSpPr>
        <p:sp>
          <p:nvSpPr>
            <p:cNvPr id="72743" name="Arc 17"/>
            <p:cNvSpPr>
              <a:spLocks/>
            </p:cNvSpPr>
            <p:nvPr/>
          </p:nvSpPr>
          <p:spPr bwMode="auto">
            <a:xfrm rot="-4506806">
              <a:off x="5083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4" name="Arc 18"/>
            <p:cNvSpPr>
              <a:spLocks/>
            </p:cNvSpPr>
            <p:nvPr/>
          </p:nvSpPr>
          <p:spPr bwMode="auto">
            <a:xfrm rot="-5277451">
              <a:off x="4968" y="2832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5" name="Arc 19"/>
            <p:cNvSpPr>
              <a:spLocks/>
            </p:cNvSpPr>
            <p:nvPr/>
          </p:nvSpPr>
          <p:spPr bwMode="auto">
            <a:xfrm rot="-5277451">
              <a:off x="4912" y="2709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16" name="Group 20"/>
          <p:cNvGrpSpPr>
            <a:grpSpLocks/>
          </p:cNvGrpSpPr>
          <p:nvPr/>
        </p:nvGrpSpPr>
        <p:grpSpPr bwMode="auto">
          <a:xfrm rot="2561371">
            <a:off x="2582863" y="3389313"/>
            <a:ext cx="450850" cy="246062"/>
            <a:chOff x="3936" y="2304"/>
            <a:chExt cx="573" cy="380"/>
          </a:xfrm>
        </p:grpSpPr>
        <p:sp>
          <p:nvSpPr>
            <p:cNvPr id="72740" name="Arc 21"/>
            <p:cNvSpPr>
              <a:spLocks/>
            </p:cNvSpPr>
            <p:nvPr/>
          </p:nvSpPr>
          <p:spPr bwMode="auto">
            <a:xfrm rot="4378367">
              <a:off x="3961" y="2279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1" name="Arc 22"/>
            <p:cNvSpPr>
              <a:spLocks/>
            </p:cNvSpPr>
            <p:nvPr/>
          </p:nvSpPr>
          <p:spPr bwMode="auto">
            <a:xfrm rot="3607722">
              <a:off x="4064" y="2305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2" name="Arc 23"/>
            <p:cNvSpPr>
              <a:spLocks/>
            </p:cNvSpPr>
            <p:nvPr/>
          </p:nvSpPr>
          <p:spPr bwMode="auto">
            <a:xfrm rot="3607722">
              <a:off x="4157" y="2333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2717" name="Text Box 24"/>
          <p:cNvSpPr txBox="1">
            <a:spLocks noChangeArrowheads="1"/>
          </p:cNvSpPr>
          <p:nvPr/>
        </p:nvSpPr>
        <p:spPr bwMode="auto">
          <a:xfrm>
            <a:off x="944563" y="4824413"/>
            <a:ext cx="1162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chemeClr val="bg1"/>
                </a:solidFill>
              </a:rPr>
              <a:t>Transmitter</a:t>
            </a:r>
          </a:p>
        </p:txBody>
      </p:sp>
      <p:sp>
        <p:nvSpPr>
          <p:cNvPr id="72718" name="Text Box 25"/>
          <p:cNvSpPr txBox="1">
            <a:spLocks noChangeArrowheads="1"/>
          </p:cNvSpPr>
          <p:nvPr/>
        </p:nvSpPr>
        <p:spPr bwMode="auto">
          <a:xfrm>
            <a:off x="2500313" y="5016500"/>
            <a:ext cx="9255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Receiver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72719" name="Text Box 26"/>
          <p:cNvSpPr txBox="1">
            <a:spLocks noChangeArrowheads="1"/>
          </p:cNvSpPr>
          <p:nvPr/>
        </p:nvSpPr>
        <p:spPr bwMode="auto">
          <a:xfrm>
            <a:off x="1647825" y="3124200"/>
            <a:ext cx="9794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Interferer</a:t>
            </a:r>
          </a:p>
        </p:txBody>
      </p:sp>
      <p:sp>
        <p:nvSpPr>
          <p:cNvPr id="72720" name="AutoShape 27"/>
          <p:cNvSpPr>
            <a:spLocks noChangeArrowheads="1"/>
          </p:cNvSpPr>
          <p:nvPr/>
        </p:nvSpPr>
        <p:spPr bwMode="auto">
          <a:xfrm>
            <a:off x="4635500" y="2979738"/>
            <a:ext cx="3998913" cy="2951162"/>
          </a:xfrm>
          <a:prstGeom prst="upArrowCallout">
            <a:avLst>
              <a:gd name="adj1" fmla="val 24478"/>
              <a:gd name="adj2" fmla="val 23424"/>
              <a:gd name="adj3" fmla="val 10810"/>
              <a:gd name="adj4" fmla="val 84875"/>
            </a:avLst>
          </a:prstGeom>
          <a:solidFill>
            <a:srgbClr val="B5B5B5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21" name="Freeform 28"/>
          <p:cNvSpPr>
            <a:spLocks/>
          </p:cNvSpPr>
          <p:nvPr/>
        </p:nvSpPr>
        <p:spPr bwMode="auto">
          <a:xfrm rot="-5883492">
            <a:off x="5762626" y="3687762"/>
            <a:ext cx="2025650" cy="1927225"/>
          </a:xfrm>
          <a:custGeom>
            <a:avLst/>
            <a:gdLst>
              <a:gd name="T0" fmla="*/ 2147483647 w 1529"/>
              <a:gd name="T1" fmla="*/ 2147483647 h 1164"/>
              <a:gd name="T2" fmla="*/ 2147483647 w 1529"/>
              <a:gd name="T3" fmla="*/ 2147483647 h 1164"/>
              <a:gd name="T4" fmla="*/ 2147483647 w 1529"/>
              <a:gd name="T5" fmla="*/ 2147483647 h 1164"/>
              <a:gd name="T6" fmla="*/ 2147483647 w 1529"/>
              <a:gd name="T7" fmla="*/ 2147483647 h 1164"/>
              <a:gd name="T8" fmla="*/ 2147483647 w 1529"/>
              <a:gd name="T9" fmla="*/ 2147483647 h 1164"/>
              <a:gd name="T10" fmla="*/ 2147483647 w 1529"/>
              <a:gd name="T11" fmla="*/ 2147483647 h 116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29"/>
              <a:gd name="T19" fmla="*/ 0 h 1164"/>
              <a:gd name="T20" fmla="*/ 1529 w 1529"/>
              <a:gd name="T21" fmla="*/ 1164 h 116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29" h="1164">
                <a:moveTo>
                  <a:pt x="129" y="474"/>
                </a:moveTo>
                <a:cubicBezTo>
                  <a:pt x="258" y="657"/>
                  <a:pt x="877" y="1158"/>
                  <a:pt x="1109" y="1161"/>
                </a:cubicBezTo>
                <a:cubicBezTo>
                  <a:pt x="1341" y="1164"/>
                  <a:pt x="1515" y="674"/>
                  <a:pt x="1522" y="494"/>
                </a:cubicBezTo>
                <a:cubicBezTo>
                  <a:pt x="1529" y="314"/>
                  <a:pt x="1347" y="153"/>
                  <a:pt x="1149" y="81"/>
                </a:cubicBezTo>
                <a:cubicBezTo>
                  <a:pt x="951" y="9"/>
                  <a:pt x="501" y="0"/>
                  <a:pt x="335" y="61"/>
                </a:cubicBezTo>
                <a:cubicBezTo>
                  <a:pt x="169" y="122"/>
                  <a:pt x="0" y="291"/>
                  <a:pt x="129" y="4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22" name="Rectangle 29"/>
          <p:cNvSpPr>
            <a:spLocks noChangeArrowheads="1"/>
          </p:cNvSpPr>
          <p:nvPr/>
        </p:nvSpPr>
        <p:spPr bwMode="auto">
          <a:xfrm>
            <a:off x="4808538" y="4906963"/>
            <a:ext cx="1460500" cy="771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2723" name="AutoShape 30"/>
          <p:cNvSpPr>
            <a:spLocks noChangeArrowheads="1"/>
          </p:cNvSpPr>
          <p:nvPr/>
        </p:nvSpPr>
        <p:spPr bwMode="auto">
          <a:xfrm>
            <a:off x="4860925" y="5184775"/>
            <a:ext cx="911225" cy="392113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Controller</a:t>
            </a:r>
            <a:endParaRPr lang="en-US"/>
          </a:p>
        </p:txBody>
      </p:sp>
      <p:sp>
        <p:nvSpPr>
          <p:cNvPr id="72724" name="Oval 31"/>
          <p:cNvSpPr>
            <a:spLocks noChangeArrowheads="1"/>
          </p:cNvSpPr>
          <p:nvPr/>
        </p:nvSpPr>
        <p:spPr bwMode="auto">
          <a:xfrm>
            <a:off x="5824538" y="5205413"/>
            <a:ext cx="393700" cy="393700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/>
              <a:t>TX</a:t>
            </a:r>
            <a:endParaRPr lang="en-US"/>
          </a:p>
        </p:txBody>
      </p:sp>
      <p:sp>
        <p:nvSpPr>
          <p:cNvPr id="72725" name="Text Box 32"/>
          <p:cNvSpPr txBox="1">
            <a:spLocks noChangeArrowheads="1"/>
          </p:cNvSpPr>
          <p:nvPr/>
        </p:nvSpPr>
        <p:spPr bwMode="auto">
          <a:xfrm>
            <a:off x="4962525" y="4881563"/>
            <a:ext cx="1162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Transmitter</a:t>
            </a:r>
          </a:p>
        </p:txBody>
      </p:sp>
      <p:sp>
        <p:nvSpPr>
          <p:cNvPr id="72726" name="Rectangle 33"/>
          <p:cNvSpPr>
            <a:spLocks noChangeArrowheads="1"/>
          </p:cNvSpPr>
          <p:nvPr/>
        </p:nvSpPr>
        <p:spPr bwMode="auto">
          <a:xfrm>
            <a:off x="7056438" y="4625975"/>
            <a:ext cx="1460500" cy="771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2727" name="Oval 34"/>
          <p:cNvSpPr>
            <a:spLocks noChangeArrowheads="1"/>
          </p:cNvSpPr>
          <p:nvPr/>
        </p:nvSpPr>
        <p:spPr bwMode="auto">
          <a:xfrm>
            <a:off x="7118350" y="4913313"/>
            <a:ext cx="393700" cy="393700"/>
          </a:xfrm>
          <a:prstGeom prst="ellipse">
            <a:avLst/>
          </a:prstGeom>
          <a:solidFill>
            <a:srgbClr val="FCFF94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/>
              <a:t>RX</a:t>
            </a:r>
            <a:endParaRPr lang="en-US"/>
          </a:p>
        </p:txBody>
      </p:sp>
      <p:sp>
        <p:nvSpPr>
          <p:cNvPr id="72728" name="Text Box 35"/>
          <p:cNvSpPr txBox="1">
            <a:spLocks noChangeArrowheads="1"/>
          </p:cNvSpPr>
          <p:nvPr/>
        </p:nvSpPr>
        <p:spPr bwMode="auto">
          <a:xfrm>
            <a:off x="7337425" y="4597400"/>
            <a:ext cx="9255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Receiver</a:t>
            </a:r>
          </a:p>
        </p:txBody>
      </p:sp>
      <p:sp>
        <p:nvSpPr>
          <p:cNvPr id="72729" name="Rectangle 36"/>
          <p:cNvSpPr>
            <a:spLocks noChangeArrowheads="1"/>
          </p:cNvSpPr>
          <p:nvPr/>
        </p:nvSpPr>
        <p:spPr bwMode="auto">
          <a:xfrm>
            <a:off x="4843463" y="3556000"/>
            <a:ext cx="1460500" cy="771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2730" name="AutoShape 37"/>
          <p:cNvSpPr>
            <a:spLocks noChangeArrowheads="1"/>
          </p:cNvSpPr>
          <p:nvPr/>
        </p:nvSpPr>
        <p:spPr bwMode="auto">
          <a:xfrm>
            <a:off x="4895850" y="3833813"/>
            <a:ext cx="911225" cy="392112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Controller</a:t>
            </a:r>
            <a:endParaRPr lang="en-US"/>
          </a:p>
        </p:txBody>
      </p:sp>
      <p:sp>
        <p:nvSpPr>
          <p:cNvPr id="72731" name="Oval 38"/>
          <p:cNvSpPr>
            <a:spLocks noChangeArrowheads="1"/>
          </p:cNvSpPr>
          <p:nvPr/>
        </p:nvSpPr>
        <p:spPr bwMode="auto">
          <a:xfrm>
            <a:off x="5859463" y="3854450"/>
            <a:ext cx="393700" cy="393700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/>
              <a:t>TX</a:t>
            </a:r>
            <a:endParaRPr lang="en-US"/>
          </a:p>
        </p:txBody>
      </p:sp>
      <p:sp>
        <p:nvSpPr>
          <p:cNvPr id="72732" name="Text Box 39"/>
          <p:cNvSpPr txBox="1">
            <a:spLocks noChangeArrowheads="1"/>
          </p:cNvSpPr>
          <p:nvPr/>
        </p:nvSpPr>
        <p:spPr bwMode="auto">
          <a:xfrm>
            <a:off x="5126038" y="3513138"/>
            <a:ext cx="9794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Interferer</a:t>
            </a:r>
          </a:p>
        </p:txBody>
      </p:sp>
      <p:sp>
        <p:nvSpPr>
          <p:cNvPr id="72733" name="Text Box 40"/>
          <p:cNvSpPr txBox="1">
            <a:spLocks noChangeArrowheads="1"/>
          </p:cNvSpPr>
          <p:nvPr/>
        </p:nvSpPr>
        <p:spPr bwMode="auto">
          <a:xfrm>
            <a:off x="6432550" y="3906838"/>
            <a:ext cx="1271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Environment</a:t>
            </a:r>
          </a:p>
        </p:txBody>
      </p:sp>
      <p:sp>
        <p:nvSpPr>
          <p:cNvPr id="72734" name="AutoShape 41"/>
          <p:cNvSpPr>
            <a:spLocks noChangeArrowheads="1"/>
          </p:cNvSpPr>
          <p:nvPr/>
        </p:nvSpPr>
        <p:spPr bwMode="auto">
          <a:xfrm>
            <a:off x="7553325" y="4913313"/>
            <a:ext cx="911225" cy="392112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Controller</a:t>
            </a:r>
            <a:endParaRPr lang="en-US"/>
          </a:p>
        </p:txBody>
      </p:sp>
      <p:sp>
        <p:nvSpPr>
          <p:cNvPr id="72735" name="AutoShape 42"/>
          <p:cNvSpPr>
            <a:spLocks noChangeArrowheads="1"/>
          </p:cNvSpPr>
          <p:nvPr/>
        </p:nvSpPr>
        <p:spPr bwMode="auto">
          <a:xfrm>
            <a:off x="5832475" y="2511425"/>
            <a:ext cx="1606550" cy="474663"/>
          </a:xfrm>
          <a:prstGeom prst="roundRect">
            <a:avLst>
              <a:gd name="adj" fmla="val 16667"/>
            </a:avLst>
          </a:prstGeom>
          <a:solidFill>
            <a:srgbClr val="96969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Arbitrator</a:t>
            </a:r>
            <a:endParaRPr lang="en-US"/>
          </a:p>
        </p:txBody>
      </p:sp>
      <p:sp>
        <p:nvSpPr>
          <p:cNvPr id="72736" name="Line 43"/>
          <p:cNvSpPr>
            <a:spLocks noChangeShapeType="1"/>
          </p:cNvSpPr>
          <p:nvPr/>
        </p:nvSpPr>
        <p:spPr bwMode="auto">
          <a:xfrm>
            <a:off x="6243638" y="4084638"/>
            <a:ext cx="930275" cy="87788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37" name="Line 44"/>
          <p:cNvSpPr>
            <a:spLocks noChangeShapeType="1"/>
          </p:cNvSpPr>
          <p:nvPr/>
        </p:nvSpPr>
        <p:spPr bwMode="auto">
          <a:xfrm flipV="1">
            <a:off x="6221413" y="5132388"/>
            <a:ext cx="900112" cy="2635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2738" name="Picture 44" descr="tankRig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38" y="4686300"/>
            <a:ext cx="785812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39" name="Picture 45" descr="TankLef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4645025"/>
            <a:ext cx="5429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Simulation Capabilities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" y="1254125"/>
            <a:ext cx="4446588" cy="4762500"/>
          </a:xfrm>
        </p:spPr>
        <p:txBody>
          <a:bodyPr/>
          <a:lstStyle/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Operate multiple radio nodes simultaneously and asynchronously</a:t>
            </a:r>
          </a:p>
          <a:p>
            <a:endParaRPr lang="en-US" sz="180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Generate realistic space-time-frequency MIMO fading channels</a:t>
            </a:r>
          </a:p>
          <a:p>
            <a:endParaRPr lang="en-US" sz="180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Model propagation over a variety of environments: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Urban, suburban, rural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Indoors, outdoors, fixed, mobile, or airborne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Line-of-sight or non-line-of-sight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Link lengths meters to tens of kilometers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Frequencies: 10 MHz to 6 GHz</a:t>
            </a:r>
          </a:p>
        </p:txBody>
      </p:sp>
      <p:grpSp>
        <p:nvGrpSpPr>
          <p:cNvPr id="20484" name="Group 560"/>
          <p:cNvGrpSpPr>
            <a:grpSpLocks/>
          </p:cNvGrpSpPr>
          <p:nvPr/>
        </p:nvGrpSpPr>
        <p:grpSpPr bwMode="auto">
          <a:xfrm>
            <a:off x="4508500" y="1866900"/>
            <a:ext cx="4446588" cy="2733675"/>
            <a:chOff x="4508113" y="1867209"/>
            <a:chExt cx="4447500" cy="2733528"/>
          </a:xfrm>
        </p:grpSpPr>
        <p:pic>
          <p:nvPicPr>
            <p:cNvPr id="372" name="Picture 2" descr="bkgrd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08113" y="1867209"/>
              <a:ext cx="4445912" cy="2733528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</p:pic>
        <p:sp>
          <p:nvSpPr>
            <p:cNvPr id="20486" name="Line 4"/>
            <p:cNvSpPr>
              <a:spLocks noChangeShapeType="1"/>
            </p:cNvSpPr>
            <p:nvPr/>
          </p:nvSpPr>
          <p:spPr bwMode="auto">
            <a:xfrm flipV="1">
              <a:off x="5100498" y="4154430"/>
              <a:ext cx="4842" cy="142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7" name="Line 5"/>
            <p:cNvSpPr>
              <a:spLocks noChangeShapeType="1"/>
            </p:cNvSpPr>
            <p:nvPr/>
          </p:nvSpPr>
          <p:spPr bwMode="auto">
            <a:xfrm flipV="1">
              <a:off x="5048040" y="4168150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8" name="Line 6"/>
            <p:cNvSpPr>
              <a:spLocks noChangeShapeType="1"/>
            </p:cNvSpPr>
            <p:nvPr/>
          </p:nvSpPr>
          <p:spPr bwMode="auto">
            <a:xfrm flipV="1">
              <a:off x="4995580" y="4181063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9" name="Line 8"/>
            <p:cNvSpPr>
              <a:spLocks noChangeShapeType="1"/>
            </p:cNvSpPr>
            <p:nvPr/>
          </p:nvSpPr>
          <p:spPr bwMode="auto">
            <a:xfrm flipV="1">
              <a:off x="4659034" y="3511200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0" name="Line 9"/>
            <p:cNvSpPr>
              <a:spLocks noChangeShapeType="1"/>
            </p:cNvSpPr>
            <p:nvPr/>
          </p:nvSpPr>
          <p:spPr bwMode="auto">
            <a:xfrm flipV="1">
              <a:off x="4727635" y="3507165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1" name="Line 10"/>
            <p:cNvSpPr>
              <a:spLocks noChangeShapeType="1"/>
            </p:cNvSpPr>
            <p:nvPr/>
          </p:nvSpPr>
          <p:spPr bwMode="auto">
            <a:xfrm flipV="1">
              <a:off x="4696159" y="3507971"/>
              <a:ext cx="0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2" name="Line 12"/>
            <p:cNvSpPr>
              <a:spLocks noChangeShapeType="1"/>
            </p:cNvSpPr>
            <p:nvPr/>
          </p:nvSpPr>
          <p:spPr bwMode="auto">
            <a:xfrm flipH="1" flipV="1">
              <a:off x="8768608" y="3712159"/>
              <a:ext cx="807" cy="1121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3" name="Arc 15"/>
            <p:cNvSpPr>
              <a:spLocks/>
            </p:cNvSpPr>
            <p:nvPr/>
          </p:nvSpPr>
          <p:spPr bwMode="auto">
            <a:xfrm rot="-6008507">
              <a:off x="8357005" y="4087444"/>
              <a:ext cx="225171" cy="262296"/>
            </a:xfrm>
            <a:custGeom>
              <a:avLst/>
              <a:gdLst>
                <a:gd name="T0" fmla="*/ 2147483647 w 17896"/>
                <a:gd name="T1" fmla="*/ 0 h 20912"/>
                <a:gd name="T2" fmla="*/ 2147483647 w 17896"/>
                <a:gd name="T3" fmla="*/ 2147483647 h 20912"/>
                <a:gd name="T4" fmla="*/ 0 w 17896"/>
                <a:gd name="T5" fmla="*/ 2147483647 h 20912"/>
                <a:gd name="T6" fmla="*/ 0 60000 65536"/>
                <a:gd name="T7" fmla="*/ 0 60000 65536"/>
                <a:gd name="T8" fmla="*/ 0 60000 65536"/>
                <a:gd name="T9" fmla="*/ 0 w 17896"/>
                <a:gd name="T10" fmla="*/ 0 h 20912"/>
                <a:gd name="T11" fmla="*/ 17896 w 17896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896" h="20912" fill="none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</a:path>
                <a:path w="17896" h="20912" stroke="0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0494" name="Picture 24" descr="celltow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0168" y="2633113"/>
              <a:ext cx="361565" cy="81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5" name="Picture 25" descr="celltow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8344" y="3336874"/>
              <a:ext cx="254225" cy="569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496" name="Group 26"/>
            <p:cNvGrpSpPr>
              <a:grpSpLocks/>
            </p:cNvGrpSpPr>
            <p:nvPr/>
          </p:nvGrpSpPr>
          <p:grpSpPr bwMode="auto">
            <a:xfrm>
              <a:off x="6243302" y="3449056"/>
              <a:ext cx="57302" cy="177554"/>
              <a:chOff x="1920" y="3603"/>
              <a:chExt cx="115" cy="333"/>
            </a:xfrm>
          </p:grpSpPr>
          <p:pic>
            <p:nvPicPr>
              <p:cNvPr id="20639" name="Picture 27" descr="figur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640" name="Group 28"/>
              <p:cNvGrpSpPr>
                <a:grpSpLocks/>
              </p:cNvGrpSpPr>
              <p:nvPr/>
            </p:nvGrpSpPr>
            <p:grpSpPr bwMode="auto">
              <a:xfrm flipH="1">
                <a:off x="1912" y="3607"/>
                <a:ext cx="69" cy="238"/>
                <a:chOff x="4224" y="-720"/>
                <a:chExt cx="1248" cy="5040"/>
              </a:xfrm>
            </p:grpSpPr>
            <p:sp>
              <p:nvSpPr>
                <p:cNvPr id="20641" name="AutoShape 29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42" name="AutoShape 30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6" name="AutoShape 31"/>
                <p:cNvSpPr>
                  <a:spLocks noChangeArrowheads="1"/>
                </p:cNvSpPr>
                <p:nvPr/>
              </p:nvSpPr>
              <p:spPr bwMode="auto">
                <a:xfrm>
                  <a:off x="4798" y="1245"/>
                  <a:ext cx="115" cy="88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AutoShape 32"/>
                <p:cNvSpPr>
                  <a:spLocks noChangeArrowheads="1"/>
                </p:cNvSpPr>
                <p:nvPr/>
              </p:nvSpPr>
              <p:spPr bwMode="auto">
                <a:xfrm>
                  <a:off x="4798" y="362"/>
                  <a:ext cx="115" cy="946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0645" name="AutoShape 33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646" name="Group 34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0656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7" name="Line 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8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9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60" name="Line 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61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62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63" name="Line 4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647" name="Group 43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0648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49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0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1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2" name="Line 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3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4" name="Line 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5" name="Line 5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0497" name="Group 52"/>
            <p:cNvGrpSpPr>
              <a:grpSpLocks/>
            </p:cNvGrpSpPr>
            <p:nvPr/>
          </p:nvGrpSpPr>
          <p:grpSpPr bwMode="auto">
            <a:xfrm>
              <a:off x="5859139" y="3520884"/>
              <a:ext cx="61337" cy="215487"/>
              <a:chOff x="1920" y="3603"/>
              <a:chExt cx="115" cy="333"/>
            </a:xfrm>
          </p:grpSpPr>
          <p:pic>
            <p:nvPicPr>
              <p:cNvPr id="20614" name="Picture 53" descr="figur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615" name="Group 54"/>
              <p:cNvGrpSpPr>
                <a:grpSpLocks/>
              </p:cNvGrpSpPr>
              <p:nvPr/>
            </p:nvGrpSpPr>
            <p:grpSpPr bwMode="auto">
              <a:xfrm flipH="1">
                <a:off x="1943" y="3607"/>
                <a:ext cx="62" cy="239"/>
                <a:chOff x="4224" y="-720"/>
                <a:chExt cx="1248" cy="5040"/>
              </a:xfrm>
            </p:grpSpPr>
            <p:sp>
              <p:nvSpPr>
                <p:cNvPr id="20616" name="AutoShape 55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17" name="AutoShape 56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" name="AutoShape 57"/>
                <p:cNvSpPr>
                  <a:spLocks noChangeArrowheads="1"/>
                </p:cNvSpPr>
                <p:nvPr/>
              </p:nvSpPr>
              <p:spPr bwMode="auto">
                <a:xfrm>
                  <a:off x="4788" y="1692"/>
                  <a:ext cx="120" cy="931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AutoShape 58"/>
                <p:cNvSpPr>
                  <a:spLocks noChangeArrowheads="1"/>
                </p:cNvSpPr>
                <p:nvPr/>
              </p:nvSpPr>
              <p:spPr bwMode="auto">
                <a:xfrm>
                  <a:off x="4788" y="864"/>
                  <a:ext cx="120" cy="879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0620" name="AutoShape 59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621" name="Group 60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0631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2" name="Line 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3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4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5" name="Line 6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6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7" name="Line 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8" name="Line 6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622" name="Group 69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0623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4" name="Line 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5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6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7" name="Line 7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8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9" name="Line 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0" name="Line 7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0498" name="Group 78"/>
            <p:cNvGrpSpPr>
              <a:grpSpLocks/>
            </p:cNvGrpSpPr>
            <p:nvPr/>
          </p:nvGrpSpPr>
          <p:grpSpPr bwMode="auto">
            <a:xfrm>
              <a:off x="6001183" y="3927645"/>
              <a:ext cx="109761" cy="286508"/>
              <a:chOff x="1920" y="3603"/>
              <a:chExt cx="115" cy="333"/>
            </a:xfrm>
          </p:grpSpPr>
          <p:pic>
            <p:nvPicPr>
              <p:cNvPr id="20589" name="Picture 79" descr="figur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90" name="Group 80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0591" name="AutoShape 81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92" name="AutoShape 82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8" name="AutoShape 83"/>
                <p:cNvSpPr>
                  <a:spLocks noChangeArrowheads="1"/>
                </p:cNvSpPr>
                <p:nvPr/>
              </p:nvSpPr>
              <p:spPr bwMode="auto">
                <a:xfrm>
                  <a:off x="4799" y="1693"/>
                  <a:ext cx="96" cy="89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AutoShape 84"/>
                <p:cNvSpPr>
                  <a:spLocks noChangeArrowheads="1"/>
                </p:cNvSpPr>
                <p:nvPr/>
              </p:nvSpPr>
              <p:spPr bwMode="auto">
                <a:xfrm>
                  <a:off x="4799" y="798"/>
                  <a:ext cx="96" cy="934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0595" name="AutoShape 85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596" name="Group 86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0606" name="Line 87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7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8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9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10" name="Line 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11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12" name="Line 9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13" name="Line 9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597" name="Group 95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0598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99" name="Lin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0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1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2" name="Line 1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3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4" name="Line 1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5" name="Line 10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0499" name="Group 104"/>
            <p:cNvGrpSpPr>
              <a:grpSpLocks/>
            </p:cNvGrpSpPr>
            <p:nvPr/>
          </p:nvGrpSpPr>
          <p:grpSpPr bwMode="auto">
            <a:xfrm>
              <a:off x="6625044" y="3849360"/>
              <a:ext cx="109761" cy="286508"/>
              <a:chOff x="1920" y="3603"/>
              <a:chExt cx="115" cy="333"/>
            </a:xfrm>
          </p:grpSpPr>
          <p:pic>
            <p:nvPicPr>
              <p:cNvPr id="20564" name="Picture 105" descr="figur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65" name="Group 106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0566" name="AutoShape 107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67" name="AutoShape 108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4" name="AutoShape 109"/>
                <p:cNvSpPr>
                  <a:spLocks noChangeArrowheads="1"/>
                </p:cNvSpPr>
                <p:nvPr/>
              </p:nvSpPr>
              <p:spPr bwMode="auto">
                <a:xfrm>
                  <a:off x="4796" y="1705"/>
                  <a:ext cx="96" cy="89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AutoShape 110"/>
                <p:cNvSpPr>
                  <a:spLocks noChangeArrowheads="1"/>
                </p:cNvSpPr>
                <p:nvPr/>
              </p:nvSpPr>
              <p:spPr bwMode="auto">
                <a:xfrm>
                  <a:off x="4796" y="810"/>
                  <a:ext cx="96" cy="934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0570" name="AutoShape 111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571" name="Group 112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0581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2" name="Line 1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3" name="Line 115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4" name="Line 11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5" name="Line 1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6" name="Line 11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7" name="Line 1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8" name="Line 12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572" name="Group 121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0573" name="Line 122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4" name="Line 1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5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6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7" name="Line 1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8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9" name="Line 1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0" name="Line 1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0500" name="Group 130"/>
            <p:cNvGrpSpPr>
              <a:grpSpLocks/>
            </p:cNvGrpSpPr>
            <p:nvPr/>
          </p:nvGrpSpPr>
          <p:grpSpPr bwMode="auto">
            <a:xfrm>
              <a:off x="6340957" y="4129411"/>
              <a:ext cx="109761" cy="286508"/>
              <a:chOff x="1920" y="3603"/>
              <a:chExt cx="115" cy="333"/>
            </a:xfrm>
          </p:grpSpPr>
          <p:pic>
            <p:nvPicPr>
              <p:cNvPr id="20539" name="Picture 131" descr="figur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40" name="Group 132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0541" name="AutoShape 133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42" name="AutoShape 134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0" name="AutoShape 135"/>
                <p:cNvSpPr>
                  <a:spLocks noChangeArrowheads="1"/>
                </p:cNvSpPr>
                <p:nvPr/>
              </p:nvSpPr>
              <p:spPr bwMode="auto">
                <a:xfrm>
                  <a:off x="4799" y="1689"/>
                  <a:ext cx="96" cy="89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AutoShape 136"/>
                <p:cNvSpPr>
                  <a:spLocks noChangeArrowheads="1"/>
                </p:cNvSpPr>
                <p:nvPr/>
              </p:nvSpPr>
              <p:spPr bwMode="auto">
                <a:xfrm>
                  <a:off x="4799" y="833"/>
                  <a:ext cx="96" cy="895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0545" name="AutoShape 137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546" name="Group 138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0556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7" name="Line 1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8" name="Line 141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9" name="Line 14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60" name="Line 1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61" name="Line 14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62" name="Line 1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63" name="Line 14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547" name="Group 147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0548" name="Line 148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49" name="Line 1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0" name="Line 150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1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2" name="Line 1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3" name="Line 15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4" name="Line 1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5" name="Line 15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0501" name="Group 156"/>
            <p:cNvGrpSpPr>
              <a:grpSpLocks/>
            </p:cNvGrpSpPr>
            <p:nvPr/>
          </p:nvGrpSpPr>
          <p:grpSpPr bwMode="auto">
            <a:xfrm rot="-2898874">
              <a:off x="4995176" y="3944190"/>
              <a:ext cx="462448" cy="306685"/>
              <a:chOff x="3936" y="2304"/>
              <a:chExt cx="573" cy="380"/>
            </a:xfrm>
          </p:grpSpPr>
          <p:sp>
            <p:nvSpPr>
              <p:cNvPr id="20536" name="Arc 157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7" name="Arc 158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8" name="Arc 159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02" name="Group 160"/>
            <p:cNvGrpSpPr>
              <a:grpSpLocks/>
            </p:cNvGrpSpPr>
            <p:nvPr/>
          </p:nvGrpSpPr>
          <p:grpSpPr bwMode="auto">
            <a:xfrm rot="-8236128">
              <a:off x="8561192" y="3540254"/>
              <a:ext cx="362372" cy="240505"/>
              <a:chOff x="480" y="2932"/>
              <a:chExt cx="573" cy="380"/>
            </a:xfrm>
          </p:grpSpPr>
          <p:sp>
            <p:nvSpPr>
              <p:cNvPr id="20533" name="Arc 161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4" name="Arc 162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5" name="Arc 163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03" name="Group 164"/>
            <p:cNvGrpSpPr>
              <a:grpSpLocks/>
            </p:cNvGrpSpPr>
            <p:nvPr/>
          </p:nvGrpSpPr>
          <p:grpSpPr bwMode="auto">
            <a:xfrm rot="5377720">
              <a:off x="4598101" y="3291274"/>
              <a:ext cx="402725" cy="379320"/>
              <a:chOff x="4884" y="2737"/>
              <a:chExt cx="499" cy="470"/>
            </a:xfrm>
          </p:grpSpPr>
          <p:sp>
            <p:nvSpPr>
              <p:cNvPr id="20530" name="Arc 165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1" name="Arc 166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2" name="Arc 167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504" name="Line 168"/>
            <p:cNvSpPr>
              <a:spLocks noChangeShapeType="1"/>
            </p:cNvSpPr>
            <p:nvPr/>
          </p:nvSpPr>
          <p:spPr bwMode="auto">
            <a:xfrm flipV="1">
              <a:off x="6095610" y="3484567"/>
              <a:ext cx="134780" cy="401918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505" name="Group 169"/>
            <p:cNvGrpSpPr>
              <a:grpSpLocks/>
            </p:cNvGrpSpPr>
            <p:nvPr/>
          </p:nvGrpSpPr>
          <p:grpSpPr bwMode="auto">
            <a:xfrm rot="7756139">
              <a:off x="7648402" y="2708170"/>
              <a:ext cx="364793" cy="211451"/>
              <a:chOff x="3936" y="2304"/>
              <a:chExt cx="573" cy="380"/>
            </a:xfrm>
          </p:grpSpPr>
          <p:sp>
            <p:nvSpPr>
              <p:cNvPr id="20527" name="Arc 170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8" name="Arc 171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9" name="Arc 172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06" name="Group 173"/>
            <p:cNvGrpSpPr>
              <a:grpSpLocks/>
            </p:cNvGrpSpPr>
            <p:nvPr/>
          </p:nvGrpSpPr>
          <p:grpSpPr bwMode="auto">
            <a:xfrm rot="7334634">
              <a:off x="5073866" y="3783987"/>
              <a:ext cx="462448" cy="380128"/>
              <a:chOff x="480" y="2932"/>
              <a:chExt cx="573" cy="380"/>
            </a:xfrm>
          </p:grpSpPr>
          <p:sp>
            <p:nvSpPr>
              <p:cNvPr id="20524" name="Arc 174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5" name="Arc 175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6" name="Arc 176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07" name="Group 177"/>
            <p:cNvGrpSpPr>
              <a:grpSpLocks/>
            </p:cNvGrpSpPr>
            <p:nvPr/>
          </p:nvGrpSpPr>
          <p:grpSpPr bwMode="auto">
            <a:xfrm>
              <a:off x="5350689" y="3569308"/>
              <a:ext cx="186432" cy="215487"/>
              <a:chOff x="1171" y="2732"/>
              <a:chExt cx="231" cy="267"/>
            </a:xfrm>
          </p:grpSpPr>
          <p:sp>
            <p:nvSpPr>
              <p:cNvPr id="20521" name="Arc 178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2" name="Arc 179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3" name="Arc 180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08" name="Group 181"/>
            <p:cNvGrpSpPr>
              <a:grpSpLocks/>
            </p:cNvGrpSpPr>
            <p:nvPr/>
          </p:nvGrpSpPr>
          <p:grpSpPr bwMode="auto">
            <a:xfrm rot="-2836128">
              <a:off x="8288001" y="4005527"/>
              <a:ext cx="362372" cy="240505"/>
              <a:chOff x="480" y="2932"/>
              <a:chExt cx="573" cy="380"/>
            </a:xfrm>
          </p:grpSpPr>
          <p:sp>
            <p:nvSpPr>
              <p:cNvPr id="20518" name="Arc 182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19" name="Arc 183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0" name="Arc 184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509" name="Line 185"/>
            <p:cNvSpPr>
              <a:spLocks noChangeShapeType="1"/>
            </p:cNvSpPr>
            <p:nvPr/>
          </p:nvSpPr>
          <p:spPr bwMode="auto">
            <a:xfrm flipV="1">
              <a:off x="5948724" y="3454705"/>
              <a:ext cx="251804" cy="7425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0" name="Line 186"/>
            <p:cNvSpPr>
              <a:spLocks noChangeShapeType="1"/>
            </p:cNvSpPr>
            <p:nvPr/>
          </p:nvSpPr>
          <p:spPr bwMode="auto">
            <a:xfrm>
              <a:off x="5927740" y="3558817"/>
              <a:ext cx="104918" cy="34381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1" name="Line 187"/>
            <p:cNvSpPr>
              <a:spLocks noChangeShapeType="1"/>
            </p:cNvSpPr>
            <p:nvPr/>
          </p:nvSpPr>
          <p:spPr bwMode="auto">
            <a:xfrm flipV="1">
              <a:off x="6125471" y="3889713"/>
              <a:ext cx="505223" cy="5245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2" name="Line 188"/>
            <p:cNvSpPr>
              <a:spLocks noChangeShapeType="1"/>
            </p:cNvSpPr>
            <p:nvPr/>
          </p:nvSpPr>
          <p:spPr bwMode="auto">
            <a:xfrm>
              <a:off x="6107715" y="3967998"/>
              <a:ext cx="251804" cy="158185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3" name="Line 189"/>
            <p:cNvSpPr>
              <a:spLocks noChangeShapeType="1"/>
            </p:cNvSpPr>
            <p:nvPr/>
          </p:nvSpPr>
          <p:spPr bwMode="auto">
            <a:xfrm flipV="1">
              <a:off x="6434577" y="3936523"/>
              <a:ext cx="200152" cy="16464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0514" name="Picture 555" descr="tankRigh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5936" y="3719754"/>
              <a:ext cx="639677" cy="357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5" name="Picture 556" descr="3manjeep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1316" y="4138957"/>
              <a:ext cx="600883" cy="456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6" name="Picture 557" descr="TankLeft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469" y="3466512"/>
              <a:ext cx="440923" cy="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7" name="Picture 558" descr="humveewithsoldierandmonitor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559" y="4269972"/>
              <a:ext cx="511068" cy="269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1168400" y="1335088"/>
            <a:ext cx="6508750" cy="4646612"/>
          </a:xfrm>
          <a:prstGeom prst="rect">
            <a:avLst/>
          </a:prstGeom>
          <a:solidFill>
            <a:srgbClr val="FCFF94"/>
          </a:solidFill>
          <a:ln w="12700">
            <a:solidFill>
              <a:srgbClr val="FF66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b="1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Flowchart of the Arbitrator</a:t>
            </a:r>
          </a:p>
        </p:txBody>
      </p:sp>
      <p:sp>
        <p:nvSpPr>
          <p:cNvPr id="576516" name="AutoShape 4"/>
          <p:cNvSpPr>
            <a:spLocks noChangeArrowheads="1"/>
          </p:cNvSpPr>
          <p:nvPr/>
        </p:nvSpPr>
        <p:spPr bwMode="auto">
          <a:xfrm>
            <a:off x="3721100" y="957263"/>
            <a:ext cx="1290638" cy="288925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Arbitrator Start</a:t>
            </a:r>
          </a:p>
        </p:txBody>
      </p:sp>
      <p:sp>
        <p:nvSpPr>
          <p:cNvPr id="576517" name="AutoShape 5"/>
          <p:cNvSpPr>
            <a:spLocks noChangeArrowheads="1"/>
          </p:cNvSpPr>
          <p:nvPr/>
        </p:nvSpPr>
        <p:spPr bwMode="auto">
          <a:xfrm>
            <a:off x="2011363" y="2198688"/>
            <a:ext cx="1252537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Request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 Done</a:t>
            </a:r>
          </a:p>
        </p:txBody>
      </p:sp>
      <p:sp>
        <p:nvSpPr>
          <p:cNvPr id="576518" name="AutoShape 6"/>
          <p:cNvSpPr>
            <a:spLocks noChangeArrowheads="1"/>
          </p:cNvSpPr>
          <p:nvPr/>
        </p:nvSpPr>
        <p:spPr bwMode="auto">
          <a:xfrm>
            <a:off x="3740150" y="2198688"/>
            <a:ext cx="1252538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Call Transmit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Function</a:t>
            </a:r>
          </a:p>
        </p:txBody>
      </p:sp>
      <p:sp>
        <p:nvSpPr>
          <p:cNvPr id="576519" name="AutoShape 7"/>
          <p:cNvSpPr>
            <a:spLocks noChangeArrowheads="1"/>
          </p:cNvSpPr>
          <p:nvPr/>
        </p:nvSpPr>
        <p:spPr bwMode="auto">
          <a:xfrm>
            <a:off x="3741738" y="2768600"/>
            <a:ext cx="1250950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Store Transmit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Signal</a:t>
            </a:r>
          </a:p>
        </p:txBody>
      </p:sp>
      <p:sp>
        <p:nvSpPr>
          <p:cNvPr id="576520" name="AutoShape 8"/>
          <p:cNvSpPr>
            <a:spLocks noChangeArrowheads="1"/>
          </p:cNvSpPr>
          <p:nvPr/>
        </p:nvSpPr>
        <p:spPr bwMode="auto">
          <a:xfrm>
            <a:off x="3741738" y="3341688"/>
            <a:ext cx="1250950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Request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Done</a:t>
            </a:r>
          </a:p>
        </p:txBody>
      </p:sp>
      <p:sp>
        <p:nvSpPr>
          <p:cNvPr id="576521" name="AutoShape 9"/>
          <p:cNvSpPr>
            <a:spLocks noChangeArrowheads="1"/>
          </p:cNvSpPr>
          <p:nvPr/>
        </p:nvSpPr>
        <p:spPr bwMode="auto">
          <a:xfrm>
            <a:off x="5530850" y="3890963"/>
            <a:ext cx="1252538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Store Received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Signals</a:t>
            </a:r>
          </a:p>
        </p:txBody>
      </p:sp>
      <p:sp>
        <p:nvSpPr>
          <p:cNvPr id="576522" name="AutoShape 10"/>
          <p:cNvSpPr>
            <a:spLocks noChangeArrowheads="1"/>
          </p:cNvSpPr>
          <p:nvPr/>
        </p:nvSpPr>
        <p:spPr bwMode="auto">
          <a:xfrm>
            <a:off x="5530850" y="4440238"/>
            <a:ext cx="1252538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Call Receive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Function</a:t>
            </a:r>
          </a:p>
        </p:txBody>
      </p:sp>
      <p:sp>
        <p:nvSpPr>
          <p:cNvPr id="576523" name="AutoShape 11"/>
          <p:cNvSpPr>
            <a:spLocks noChangeArrowheads="1"/>
          </p:cNvSpPr>
          <p:nvPr/>
        </p:nvSpPr>
        <p:spPr bwMode="auto">
          <a:xfrm>
            <a:off x="5530850" y="4991100"/>
            <a:ext cx="1252538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Request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Done</a:t>
            </a:r>
          </a:p>
        </p:txBody>
      </p:sp>
      <p:sp>
        <p:nvSpPr>
          <p:cNvPr id="576524" name="AutoShape 12"/>
          <p:cNvSpPr>
            <a:spLocks noChangeArrowheads="1"/>
          </p:cNvSpPr>
          <p:nvPr/>
        </p:nvSpPr>
        <p:spPr bwMode="auto">
          <a:xfrm>
            <a:off x="5530850" y="2198688"/>
            <a:ext cx="1250950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Query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Modules</a:t>
            </a:r>
          </a:p>
        </p:txBody>
      </p:sp>
      <p:sp>
        <p:nvSpPr>
          <p:cNvPr id="576525" name="AutoShape 13"/>
          <p:cNvSpPr>
            <a:spLocks noChangeArrowheads="1"/>
          </p:cNvSpPr>
          <p:nvPr/>
        </p:nvSpPr>
        <p:spPr bwMode="auto">
          <a:xfrm>
            <a:off x="5532438" y="3338513"/>
            <a:ext cx="1250950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Combine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Received Signals</a:t>
            </a:r>
          </a:p>
        </p:txBody>
      </p:sp>
      <p:sp>
        <p:nvSpPr>
          <p:cNvPr id="576526" name="AutoShape 14"/>
          <p:cNvSpPr>
            <a:spLocks noChangeArrowheads="1"/>
          </p:cNvSpPr>
          <p:nvPr/>
        </p:nvSpPr>
        <p:spPr bwMode="auto">
          <a:xfrm>
            <a:off x="3721100" y="6092825"/>
            <a:ext cx="1290638" cy="288925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Arbitrator End</a:t>
            </a:r>
          </a:p>
        </p:txBody>
      </p:sp>
      <p:sp>
        <p:nvSpPr>
          <p:cNvPr id="576527" name="AutoShape 15"/>
          <p:cNvSpPr>
            <a:spLocks noChangeArrowheads="1"/>
          </p:cNvSpPr>
          <p:nvPr/>
        </p:nvSpPr>
        <p:spPr bwMode="auto">
          <a:xfrm>
            <a:off x="5619750" y="2752725"/>
            <a:ext cx="1076325" cy="469900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Complete?</a:t>
            </a:r>
          </a:p>
        </p:txBody>
      </p:sp>
      <p:sp>
        <p:nvSpPr>
          <p:cNvPr id="576528" name="AutoShape 16"/>
          <p:cNvSpPr>
            <a:spLocks noChangeArrowheads="1"/>
          </p:cNvSpPr>
          <p:nvPr/>
        </p:nvSpPr>
        <p:spPr bwMode="auto">
          <a:xfrm>
            <a:off x="3829050" y="1423988"/>
            <a:ext cx="1076325" cy="469900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Request?</a:t>
            </a:r>
          </a:p>
        </p:txBody>
      </p:sp>
      <p:cxnSp>
        <p:nvCxnSpPr>
          <p:cNvPr id="74769" name="AutoShape 17"/>
          <p:cNvCxnSpPr>
            <a:cxnSpLocks noChangeShapeType="1"/>
            <a:stCxn id="576528" idx="2"/>
            <a:endCxn id="576517" idx="0"/>
          </p:cNvCxnSpPr>
          <p:nvPr/>
        </p:nvCxnSpPr>
        <p:spPr bwMode="auto">
          <a:xfrm rot="5400000">
            <a:off x="3350419" y="1181894"/>
            <a:ext cx="304800" cy="1728788"/>
          </a:xfrm>
          <a:prstGeom prst="bentConnector3">
            <a:avLst>
              <a:gd name="adj1" fmla="val 14579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70" name="AutoShape 18"/>
          <p:cNvCxnSpPr>
            <a:cxnSpLocks noChangeShapeType="1"/>
            <a:stCxn id="576528" idx="2"/>
            <a:endCxn id="576524" idx="0"/>
          </p:cNvCxnSpPr>
          <p:nvPr/>
        </p:nvCxnSpPr>
        <p:spPr bwMode="auto">
          <a:xfrm rot="16200000" flipH="1">
            <a:off x="5109369" y="1151732"/>
            <a:ext cx="304800" cy="1789112"/>
          </a:xfrm>
          <a:prstGeom prst="bentConnector3">
            <a:avLst>
              <a:gd name="adj1" fmla="val 14579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71" name="AutoShape 19"/>
          <p:cNvCxnSpPr>
            <a:cxnSpLocks noChangeShapeType="1"/>
            <a:stCxn id="576528" idx="2"/>
            <a:endCxn id="576518" idx="0"/>
          </p:cNvCxnSpPr>
          <p:nvPr/>
        </p:nvCxnSpPr>
        <p:spPr bwMode="auto">
          <a:xfrm>
            <a:off x="4367213" y="1893888"/>
            <a:ext cx="0" cy="3048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72" name="AutoShape 20"/>
          <p:cNvCxnSpPr>
            <a:cxnSpLocks noChangeShapeType="1"/>
            <a:stCxn id="576528" idx="1"/>
            <a:endCxn id="576526" idx="0"/>
          </p:cNvCxnSpPr>
          <p:nvPr/>
        </p:nvCxnSpPr>
        <p:spPr bwMode="auto">
          <a:xfrm rot="10800000" flipH="1" flipV="1">
            <a:off x="3829050" y="1658938"/>
            <a:ext cx="538163" cy="4433887"/>
          </a:xfrm>
          <a:prstGeom prst="bentConnector4">
            <a:avLst>
              <a:gd name="adj1" fmla="val -401773"/>
              <a:gd name="adj2" fmla="val 90977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73" name="AutoShape 21"/>
          <p:cNvCxnSpPr>
            <a:cxnSpLocks noChangeShapeType="1"/>
            <a:stCxn id="576517" idx="2"/>
            <a:endCxn id="576526" idx="0"/>
          </p:cNvCxnSpPr>
          <p:nvPr/>
        </p:nvCxnSpPr>
        <p:spPr bwMode="auto">
          <a:xfrm rot="16200000" flipH="1">
            <a:off x="1774825" y="3500438"/>
            <a:ext cx="3455987" cy="1728788"/>
          </a:xfrm>
          <a:prstGeom prst="bentConnector3">
            <a:avLst>
              <a:gd name="adj1" fmla="val 88375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74" name="AutoShape 22"/>
          <p:cNvCxnSpPr>
            <a:cxnSpLocks noChangeShapeType="1"/>
            <a:stCxn id="576520" idx="2"/>
            <a:endCxn id="576526" idx="0"/>
          </p:cNvCxnSpPr>
          <p:nvPr/>
        </p:nvCxnSpPr>
        <p:spPr bwMode="auto">
          <a:xfrm rot="5400000">
            <a:off x="3210719" y="4936332"/>
            <a:ext cx="23129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75" name="AutoShape 23"/>
          <p:cNvCxnSpPr>
            <a:cxnSpLocks noChangeShapeType="1"/>
            <a:stCxn id="576518" idx="2"/>
            <a:endCxn id="576519" idx="0"/>
          </p:cNvCxnSpPr>
          <p:nvPr/>
        </p:nvCxnSpPr>
        <p:spPr bwMode="auto">
          <a:xfrm>
            <a:off x="4367213" y="2636838"/>
            <a:ext cx="0" cy="1317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76" name="AutoShape 24"/>
          <p:cNvCxnSpPr>
            <a:cxnSpLocks noChangeShapeType="1"/>
            <a:stCxn id="576519" idx="2"/>
            <a:endCxn id="576520" idx="0"/>
          </p:cNvCxnSpPr>
          <p:nvPr/>
        </p:nvCxnSpPr>
        <p:spPr bwMode="auto">
          <a:xfrm>
            <a:off x="4367213" y="3206750"/>
            <a:ext cx="0" cy="1349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77" name="AutoShape 25"/>
          <p:cNvCxnSpPr>
            <a:cxnSpLocks noChangeShapeType="1"/>
            <a:stCxn id="576524" idx="2"/>
            <a:endCxn id="576527" idx="0"/>
          </p:cNvCxnSpPr>
          <p:nvPr/>
        </p:nvCxnSpPr>
        <p:spPr bwMode="auto">
          <a:xfrm>
            <a:off x="6156325" y="2636838"/>
            <a:ext cx="1588" cy="1158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78" name="AutoShape 26"/>
          <p:cNvCxnSpPr>
            <a:cxnSpLocks noChangeShapeType="1"/>
            <a:stCxn id="576527" idx="2"/>
            <a:endCxn id="576525" idx="0"/>
          </p:cNvCxnSpPr>
          <p:nvPr/>
        </p:nvCxnSpPr>
        <p:spPr bwMode="auto">
          <a:xfrm>
            <a:off x="6157913" y="3222625"/>
            <a:ext cx="0" cy="1158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79" name="AutoShape 27"/>
          <p:cNvCxnSpPr>
            <a:cxnSpLocks noChangeShapeType="1"/>
            <a:stCxn id="576525" idx="2"/>
            <a:endCxn id="576521" idx="0"/>
          </p:cNvCxnSpPr>
          <p:nvPr/>
        </p:nvCxnSpPr>
        <p:spPr bwMode="auto">
          <a:xfrm>
            <a:off x="6157913" y="3776663"/>
            <a:ext cx="0" cy="1143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80" name="AutoShape 28"/>
          <p:cNvCxnSpPr>
            <a:cxnSpLocks noChangeShapeType="1"/>
            <a:stCxn id="576521" idx="2"/>
            <a:endCxn id="576522" idx="0"/>
          </p:cNvCxnSpPr>
          <p:nvPr/>
        </p:nvCxnSpPr>
        <p:spPr bwMode="auto">
          <a:xfrm>
            <a:off x="6157913" y="4329113"/>
            <a:ext cx="0" cy="1111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81" name="AutoShape 29"/>
          <p:cNvCxnSpPr>
            <a:cxnSpLocks noChangeShapeType="1"/>
            <a:stCxn id="576522" idx="2"/>
            <a:endCxn id="576523" idx="0"/>
          </p:cNvCxnSpPr>
          <p:nvPr/>
        </p:nvCxnSpPr>
        <p:spPr bwMode="auto">
          <a:xfrm>
            <a:off x="6157913" y="4878388"/>
            <a:ext cx="0" cy="1127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82" name="AutoShape 30"/>
          <p:cNvCxnSpPr>
            <a:cxnSpLocks noChangeShapeType="1"/>
            <a:stCxn id="576523" idx="2"/>
            <a:endCxn id="576526" idx="0"/>
          </p:cNvCxnSpPr>
          <p:nvPr/>
        </p:nvCxnSpPr>
        <p:spPr bwMode="auto">
          <a:xfrm rot="5400000">
            <a:off x="4930775" y="4865688"/>
            <a:ext cx="663575" cy="1790700"/>
          </a:xfrm>
          <a:prstGeom prst="bentConnector3">
            <a:avLst>
              <a:gd name="adj1" fmla="val 39949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83" name="AutoShape 31"/>
          <p:cNvCxnSpPr>
            <a:cxnSpLocks noChangeShapeType="1"/>
            <a:stCxn id="576516" idx="2"/>
            <a:endCxn id="576528" idx="0"/>
          </p:cNvCxnSpPr>
          <p:nvPr/>
        </p:nvCxnSpPr>
        <p:spPr bwMode="auto">
          <a:xfrm>
            <a:off x="4367213" y="1246188"/>
            <a:ext cx="0" cy="1778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784" name="Text Box 32"/>
          <p:cNvSpPr txBox="1">
            <a:spLocks noChangeArrowheads="1"/>
          </p:cNvSpPr>
          <p:nvPr/>
        </p:nvSpPr>
        <p:spPr bwMode="auto">
          <a:xfrm>
            <a:off x="3471863" y="1419225"/>
            <a:ext cx="3873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No</a:t>
            </a:r>
          </a:p>
        </p:txBody>
      </p:sp>
      <p:cxnSp>
        <p:nvCxnSpPr>
          <p:cNvPr id="74785" name="AutoShape 33"/>
          <p:cNvCxnSpPr>
            <a:cxnSpLocks noChangeShapeType="1"/>
            <a:stCxn id="576527" idx="3"/>
            <a:endCxn id="576526" idx="0"/>
          </p:cNvCxnSpPr>
          <p:nvPr/>
        </p:nvCxnSpPr>
        <p:spPr bwMode="auto">
          <a:xfrm flipH="1">
            <a:off x="4367213" y="2987675"/>
            <a:ext cx="2328862" cy="3105150"/>
          </a:xfrm>
          <a:prstGeom prst="bentConnector4">
            <a:avLst>
              <a:gd name="adj1" fmla="val -23111"/>
              <a:gd name="adj2" fmla="val 87167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786" name="Text Box 34"/>
          <p:cNvSpPr txBox="1">
            <a:spLocks noChangeArrowheads="1"/>
          </p:cNvSpPr>
          <p:nvPr/>
        </p:nvSpPr>
        <p:spPr bwMode="auto">
          <a:xfrm>
            <a:off x="6702425" y="2760663"/>
            <a:ext cx="3873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No</a:t>
            </a:r>
          </a:p>
        </p:txBody>
      </p:sp>
      <p:sp>
        <p:nvSpPr>
          <p:cNvPr id="74787" name="Text Box 35"/>
          <p:cNvSpPr txBox="1">
            <a:spLocks noChangeArrowheads="1"/>
          </p:cNvSpPr>
          <p:nvPr/>
        </p:nvSpPr>
        <p:spPr bwMode="auto">
          <a:xfrm>
            <a:off x="2570163" y="1925638"/>
            <a:ext cx="11493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Wait Request</a:t>
            </a:r>
          </a:p>
        </p:txBody>
      </p:sp>
      <p:sp>
        <p:nvSpPr>
          <p:cNvPr id="74788" name="Text Box 36"/>
          <p:cNvSpPr txBox="1">
            <a:spLocks noChangeArrowheads="1"/>
          </p:cNvSpPr>
          <p:nvPr/>
        </p:nvSpPr>
        <p:spPr bwMode="auto">
          <a:xfrm>
            <a:off x="4302125" y="1917700"/>
            <a:ext cx="10048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Tx Request</a:t>
            </a:r>
          </a:p>
        </p:txBody>
      </p:sp>
      <p:sp>
        <p:nvSpPr>
          <p:cNvPr id="74789" name="Text Box 37"/>
          <p:cNvSpPr txBox="1">
            <a:spLocks noChangeArrowheads="1"/>
          </p:cNvSpPr>
          <p:nvPr/>
        </p:nvSpPr>
        <p:spPr bwMode="auto">
          <a:xfrm>
            <a:off x="6094413" y="1909763"/>
            <a:ext cx="10223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Rx Request</a:t>
            </a:r>
          </a:p>
        </p:txBody>
      </p:sp>
      <p:sp>
        <p:nvSpPr>
          <p:cNvPr id="74790" name="Text Box 38"/>
          <p:cNvSpPr txBox="1">
            <a:spLocks noChangeArrowheads="1"/>
          </p:cNvSpPr>
          <p:nvPr/>
        </p:nvSpPr>
        <p:spPr bwMode="auto">
          <a:xfrm>
            <a:off x="1154113" y="1303338"/>
            <a:ext cx="18176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FF8000"/>
                </a:solidFill>
              </a:rPr>
              <a:t>Loop once per module</a:t>
            </a:r>
          </a:p>
        </p:txBody>
      </p:sp>
      <p:sp>
        <p:nvSpPr>
          <p:cNvPr id="74791" name="Text Box 39"/>
          <p:cNvSpPr txBox="1">
            <a:spLocks noChangeArrowheads="1"/>
          </p:cNvSpPr>
          <p:nvPr/>
        </p:nvSpPr>
        <p:spPr bwMode="auto">
          <a:xfrm>
            <a:off x="168275" y="923925"/>
            <a:ext cx="25892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Arbitrator is the mailman</a:t>
            </a:r>
          </a:p>
        </p:txBody>
      </p:sp>
      <p:pic>
        <p:nvPicPr>
          <p:cNvPr id="74792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1239838"/>
            <a:ext cx="865187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2" name="Group 2"/>
          <p:cNvGrpSpPr>
            <a:grpSpLocks noChangeAspect="1"/>
          </p:cNvGrpSpPr>
          <p:nvPr/>
        </p:nvGrpSpPr>
        <p:grpSpPr bwMode="auto">
          <a:xfrm flipH="1">
            <a:off x="1333500" y="3752850"/>
            <a:ext cx="547688" cy="547688"/>
            <a:chOff x="1928" y="2312"/>
            <a:chExt cx="432" cy="432"/>
          </a:xfrm>
        </p:grpSpPr>
        <p:sp>
          <p:nvSpPr>
            <p:cNvPr id="578563" name="Oval 3"/>
            <p:cNvSpPr>
              <a:spLocks noChangeAspect="1" noChangeArrowheads="1"/>
            </p:cNvSpPr>
            <p:nvPr/>
          </p:nvSpPr>
          <p:spPr bwMode="auto">
            <a:xfrm>
              <a:off x="1928" y="2312"/>
              <a:ext cx="432" cy="4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578564" name="Rectangle 4"/>
            <p:cNvSpPr>
              <a:spLocks noChangeAspect="1" noChangeArrowheads="1"/>
            </p:cNvSpPr>
            <p:nvPr/>
          </p:nvSpPr>
          <p:spPr bwMode="auto">
            <a:xfrm>
              <a:off x="1971" y="2356"/>
              <a:ext cx="39" cy="6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578565" name="Line 5"/>
            <p:cNvSpPr>
              <a:spLocks noChangeAspect="1" noChangeShapeType="1"/>
            </p:cNvSpPr>
            <p:nvPr/>
          </p:nvSpPr>
          <p:spPr bwMode="auto">
            <a:xfrm flipH="1">
              <a:off x="1971" y="2358"/>
              <a:ext cx="29" cy="3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578566" name="Oval 6"/>
          <p:cNvSpPr>
            <a:spLocks noChangeAspect="1" noChangeArrowheads="1"/>
          </p:cNvSpPr>
          <p:nvPr/>
        </p:nvSpPr>
        <p:spPr bwMode="auto">
          <a:xfrm>
            <a:off x="3071813" y="3738563"/>
            <a:ext cx="547687" cy="5476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6804" name="Rectangle 7"/>
          <p:cNvSpPr>
            <a:spLocks noChangeAspect="1" noChangeArrowheads="1"/>
          </p:cNvSpPr>
          <p:nvPr/>
        </p:nvSpPr>
        <p:spPr bwMode="auto">
          <a:xfrm>
            <a:off x="3125788" y="3794125"/>
            <a:ext cx="49212" cy="85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8568" name="Line 8"/>
          <p:cNvSpPr>
            <a:spLocks noChangeAspect="1" noChangeShapeType="1"/>
          </p:cNvSpPr>
          <p:nvPr/>
        </p:nvSpPr>
        <p:spPr bwMode="auto">
          <a:xfrm flipH="1">
            <a:off x="3125788" y="3797300"/>
            <a:ext cx="38100" cy="428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680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Receiver Controller State Machine</a:t>
            </a:r>
          </a:p>
        </p:txBody>
      </p:sp>
      <p:sp>
        <p:nvSpPr>
          <p:cNvPr id="578570" name="AutoShape 10"/>
          <p:cNvSpPr>
            <a:spLocks noChangeArrowheads="1"/>
          </p:cNvSpPr>
          <p:nvPr/>
        </p:nvSpPr>
        <p:spPr bwMode="auto">
          <a:xfrm>
            <a:off x="1968500" y="2332038"/>
            <a:ext cx="1016000" cy="485775"/>
          </a:xfrm>
          <a:prstGeom prst="roundRect">
            <a:avLst>
              <a:gd name="adj" fmla="val 50000"/>
            </a:avLst>
          </a:prstGeom>
          <a:solidFill>
            <a:srgbClr val="FCFF94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start</a:t>
            </a:r>
          </a:p>
        </p:txBody>
      </p:sp>
      <p:sp>
        <p:nvSpPr>
          <p:cNvPr id="578571" name="Rectangle 11"/>
          <p:cNvSpPr>
            <a:spLocks noChangeArrowheads="1"/>
          </p:cNvSpPr>
          <p:nvPr/>
        </p:nvSpPr>
        <p:spPr bwMode="auto">
          <a:xfrm>
            <a:off x="1835150" y="3763963"/>
            <a:ext cx="1281113" cy="485775"/>
          </a:xfrm>
          <a:prstGeom prst="rect">
            <a:avLst/>
          </a:prstGeom>
          <a:solidFill>
            <a:srgbClr val="FCFF94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receive_wait</a:t>
            </a:r>
          </a:p>
        </p:txBody>
      </p:sp>
      <p:cxnSp>
        <p:nvCxnSpPr>
          <p:cNvPr id="578572" name="AutoShape 12"/>
          <p:cNvCxnSpPr>
            <a:cxnSpLocks noChangeShapeType="1"/>
            <a:stCxn id="578570" idx="2"/>
            <a:endCxn id="578571" idx="0"/>
          </p:cNvCxnSpPr>
          <p:nvPr/>
        </p:nvCxnSpPr>
        <p:spPr bwMode="auto">
          <a:xfrm>
            <a:off x="2476500" y="2827338"/>
            <a:ext cx="0" cy="927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578573" name="AutoShape 13"/>
          <p:cNvCxnSpPr>
            <a:cxnSpLocks noChangeShapeType="1"/>
            <a:stCxn id="578571" idx="2"/>
            <a:endCxn id="578574" idx="0"/>
          </p:cNvCxnSpPr>
          <p:nvPr/>
        </p:nvCxnSpPr>
        <p:spPr bwMode="auto">
          <a:xfrm>
            <a:off x="2476500" y="4259263"/>
            <a:ext cx="0" cy="12334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578574" name="AutoShape 14"/>
          <p:cNvSpPr>
            <a:spLocks noChangeArrowheads="1"/>
          </p:cNvSpPr>
          <p:nvPr/>
        </p:nvSpPr>
        <p:spPr bwMode="auto">
          <a:xfrm>
            <a:off x="1968500" y="5502275"/>
            <a:ext cx="1016000" cy="485775"/>
          </a:xfrm>
          <a:prstGeom prst="roundRect">
            <a:avLst>
              <a:gd name="adj" fmla="val 50000"/>
            </a:avLst>
          </a:prstGeom>
          <a:solidFill>
            <a:srgbClr val="FCFF94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7" dir="27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done</a:t>
            </a:r>
          </a:p>
        </p:txBody>
      </p:sp>
      <p:sp>
        <p:nvSpPr>
          <p:cNvPr id="76812" name="Text Box 15"/>
          <p:cNvSpPr txBox="1">
            <a:spLocks noChangeArrowheads="1"/>
          </p:cNvSpPr>
          <p:nvPr/>
        </p:nvSpPr>
        <p:spPr bwMode="auto">
          <a:xfrm>
            <a:off x="3560763" y="3633788"/>
            <a:ext cx="1182687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If</a:t>
            </a:r>
            <a:r>
              <a:rPr lang="en-US" sz="1400" b="1">
                <a:solidFill>
                  <a:schemeClr val="hlink"/>
                </a:solidFill>
              </a:rPr>
              <a:t> RX Done</a:t>
            </a:r>
            <a:endParaRPr lang="en-US" sz="1400" b="1"/>
          </a:p>
          <a:p>
            <a:r>
              <a:rPr lang="en-US" sz="1400" b="1">
                <a:solidFill>
                  <a:srgbClr val="171BFF"/>
                </a:solidFill>
              </a:rPr>
              <a:t>Request RX</a:t>
            </a:r>
          </a:p>
          <a:p>
            <a:r>
              <a:rPr lang="en-US" sz="1400" b="1"/>
              <a:t>count ++</a:t>
            </a:r>
          </a:p>
        </p:txBody>
      </p:sp>
      <p:sp>
        <p:nvSpPr>
          <p:cNvPr id="76813" name="Text Box 16"/>
          <p:cNvSpPr txBox="1">
            <a:spLocks noChangeArrowheads="1"/>
          </p:cNvSpPr>
          <p:nvPr/>
        </p:nvSpPr>
        <p:spPr bwMode="auto">
          <a:xfrm>
            <a:off x="0" y="3676650"/>
            <a:ext cx="14287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If</a:t>
            </a:r>
            <a:r>
              <a:rPr lang="en-US" sz="1400" b="1">
                <a:solidFill>
                  <a:schemeClr val="hlink"/>
                </a:solidFill>
              </a:rPr>
              <a:t> RX Not Done</a:t>
            </a:r>
          </a:p>
          <a:p>
            <a:r>
              <a:rPr lang="en-US" sz="1400" b="1"/>
              <a:t>Do Nothing</a:t>
            </a:r>
          </a:p>
        </p:txBody>
      </p:sp>
      <p:sp>
        <p:nvSpPr>
          <p:cNvPr id="76814" name="Text Box 17"/>
          <p:cNvSpPr txBox="1">
            <a:spLocks noChangeArrowheads="1"/>
          </p:cNvSpPr>
          <p:nvPr/>
        </p:nvSpPr>
        <p:spPr bwMode="auto">
          <a:xfrm>
            <a:off x="2420938" y="2998788"/>
            <a:ext cx="165576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rgbClr val="171BFF"/>
                </a:solidFill>
              </a:rPr>
              <a:t>Request RX</a:t>
            </a:r>
          </a:p>
          <a:p>
            <a:r>
              <a:rPr lang="en-US" sz="1400" b="1"/>
              <a:t>count = count + 1</a:t>
            </a:r>
          </a:p>
        </p:txBody>
      </p:sp>
      <p:sp>
        <p:nvSpPr>
          <p:cNvPr id="76815" name="Text Box 18"/>
          <p:cNvSpPr txBox="1">
            <a:spLocks noChangeArrowheads="1"/>
          </p:cNvSpPr>
          <p:nvPr/>
        </p:nvSpPr>
        <p:spPr bwMode="auto">
          <a:xfrm>
            <a:off x="2462213" y="4826000"/>
            <a:ext cx="22288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If </a:t>
            </a:r>
            <a:r>
              <a:rPr lang="en-US" sz="1400" b="1">
                <a:solidFill>
                  <a:schemeClr val="hlink"/>
                </a:solidFill>
              </a:rPr>
              <a:t>RX Done</a:t>
            </a:r>
            <a:r>
              <a:rPr lang="en-US" sz="1400" b="1"/>
              <a:t> &amp; count &gt;= </a:t>
            </a:r>
            <a:r>
              <a:rPr lang="en-US" sz="1400" b="1">
                <a:latin typeface="Times New Roman" charset="0"/>
              </a:rPr>
              <a:t>N</a:t>
            </a:r>
          </a:p>
          <a:p>
            <a:r>
              <a:rPr lang="en-US" sz="1400" b="1">
                <a:solidFill>
                  <a:srgbClr val="0000FF"/>
                </a:solidFill>
              </a:rPr>
              <a:t>set module to Done</a:t>
            </a:r>
            <a:endParaRPr lang="en-US" sz="1000" b="1">
              <a:solidFill>
                <a:srgbClr val="0000FF"/>
              </a:solidFill>
            </a:endParaRPr>
          </a:p>
        </p:txBody>
      </p:sp>
      <p:sp>
        <p:nvSpPr>
          <p:cNvPr id="76816" name="Text Box 19"/>
          <p:cNvSpPr txBox="1">
            <a:spLocks noChangeArrowheads="1"/>
          </p:cNvSpPr>
          <p:nvPr/>
        </p:nvSpPr>
        <p:spPr bwMode="auto">
          <a:xfrm>
            <a:off x="357188" y="955675"/>
            <a:ext cx="2690812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u="sng"/>
              <a:t>Text Color Key:</a:t>
            </a:r>
            <a:endParaRPr lang="en-US" b="1">
              <a:solidFill>
                <a:schemeClr val="hlink"/>
              </a:solidFill>
            </a:endParaRPr>
          </a:p>
          <a:p>
            <a:r>
              <a:rPr lang="en-US" b="1">
                <a:solidFill>
                  <a:schemeClr val="hlink"/>
                </a:solidFill>
              </a:rPr>
              <a:t>Red: Input from Arbitrator</a:t>
            </a:r>
            <a:endParaRPr lang="en-US" b="1"/>
          </a:p>
          <a:p>
            <a:r>
              <a:rPr lang="en-US" b="1">
                <a:solidFill>
                  <a:srgbClr val="171BFF"/>
                </a:solidFill>
              </a:rPr>
              <a:t>Blue: Request</a:t>
            </a:r>
            <a:endParaRPr lang="en-US" b="1"/>
          </a:p>
          <a:p>
            <a:r>
              <a:rPr lang="en-US" b="1"/>
              <a:t>Black: Inline Code</a:t>
            </a:r>
          </a:p>
        </p:txBody>
      </p:sp>
      <p:sp>
        <p:nvSpPr>
          <p:cNvPr id="76817" name="Rectangle 20"/>
          <p:cNvSpPr>
            <a:spLocks noChangeArrowheads="1"/>
          </p:cNvSpPr>
          <p:nvPr/>
        </p:nvSpPr>
        <p:spPr bwMode="auto">
          <a:xfrm>
            <a:off x="4852988" y="1036638"/>
            <a:ext cx="26130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u="sng"/>
              <a:t>Functionality:</a:t>
            </a:r>
          </a:p>
          <a:p>
            <a:r>
              <a:rPr lang="en-US" b="1"/>
              <a:t>Receive </a:t>
            </a:r>
            <a:r>
              <a:rPr lang="en-US" b="1">
                <a:latin typeface="Times New Roman" charset="0"/>
              </a:rPr>
              <a:t>N</a:t>
            </a:r>
            <a:r>
              <a:rPr lang="en-US" b="1"/>
              <a:t> sample blocks</a:t>
            </a:r>
          </a:p>
        </p:txBody>
      </p:sp>
      <p:sp>
        <p:nvSpPr>
          <p:cNvPr id="76818" name="AutoShape 21"/>
          <p:cNvSpPr>
            <a:spLocks noChangeArrowheads="1"/>
          </p:cNvSpPr>
          <p:nvPr/>
        </p:nvSpPr>
        <p:spPr bwMode="auto">
          <a:xfrm>
            <a:off x="5303838" y="2076450"/>
            <a:ext cx="3173412" cy="2319338"/>
          </a:xfrm>
          <a:prstGeom prst="upArrowCallout">
            <a:avLst>
              <a:gd name="adj1" fmla="val 24717"/>
              <a:gd name="adj2" fmla="val 23653"/>
              <a:gd name="adj3" fmla="val 10810"/>
              <a:gd name="adj4" fmla="val 84875"/>
            </a:avLst>
          </a:prstGeom>
          <a:solidFill>
            <a:srgbClr val="B5B5B5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9" name="Freeform 22"/>
          <p:cNvSpPr>
            <a:spLocks/>
          </p:cNvSpPr>
          <p:nvPr/>
        </p:nvSpPr>
        <p:spPr bwMode="auto">
          <a:xfrm rot="-5883492">
            <a:off x="6205537" y="2625726"/>
            <a:ext cx="1592263" cy="1528762"/>
          </a:xfrm>
          <a:custGeom>
            <a:avLst/>
            <a:gdLst>
              <a:gd name="T0" fmla="*/ 2147483647 w 1529"/>
              <a:gd name="T1" fmla="*/ 2147483647 h 1164"/>
              <a:gd name="T2" fmla="*/ 2147483647 w 1529"/>
              <a:gd name="T3" fmla="*/ 2147483647 h 1164"/>
              <a:gd name="T4" fmla="*/ 2147483647 w 1529"/>
              <a:gd name="T5" fmla="*/ 2147483647 h 1164"/>
              <a:gd name="T6" fmla="*/ 2147483647 w 1529"/>
              <a:gd name="T7" fmla="*/ 2147483647 h 1164"/>
              <a:gd name="T8" fmla="*/ 2147483647 w 1529"/>
              <a:gd name="T9" fmla="*/ 2147483647 h 1164"/>
              <a:gd name="T10" fmla="*/ 2147483647 w 1529"/>
              <a:gd name="T11" fmla="*/ 2147483647 h 116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29"/>
              <a:gd name="T19" fmla="*/ 0 h 1164"/>
              <a:gd name="T20" fmla="*/ 1529 w 1529"/>
              <a:gd name="T21" fmla="*/ 1164 h 116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29" h="1164">
                <a:moveTo>
                  <a:pt x="129" y="474"/>
                </a:moveTo>
                <a:cubicBezTo>
                  <a:pt x="258" y="657"/>
                  <a:pt x="877" y="1158"/>
                  <a:pt x="1109" y="1161"/>
                </a:cubicBezTo>
                <a:cubicBezTo>
                  <a:pt x="1341" y="1164"/>
                  <a:pt x="1515" y="674"/>
                  <a:pt x="1522" y="494"/>
                </a:cubicBezTo>
                <a:cubicBezTo>
                  <a:pt x="1529" y="314"/>
                  <a:pt x="1347" y="153"/>
                  <a:pt x="1149" y="81"/>
                </a:cubicBezTo>
                <a:cubicBezTo>
                  <a:pt x="951" y="9"/>
                  <a:pt x="501" y="0"/>
                  <a:pt x="335" y="61"/>
                </a:cubicBezTo>
                <a:cubicBezTo>
                  <a:pt x="169" y="122"/>
                  <a:pt x="0" y="291"/>
                  <a:pt x="129" y="4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20" name="Rectangle 23"/>
          <p:cNvSpPr>
            <a:spLocks noChangeArrowheads="1"/>
          </p:cNvSpPr>
          <p:nvPr/>
        </p:nvSpPr>
        <p:spPr bwMode="auto">
          <a:xfrm>
            <a:off x="5440363" y="3590925"/>
            <a:ext cx="1160462" cy="606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sz="1200"/>
          </a:p>
        </p:txBody>
      </p:sp>
      <p:sp>
        <p:nvSpPr>
          <p:cNvPr id="76821" name="AutoShape 24"/>
          <p:cNvSpPr>
            <a:spLocks noChangeArrowheads="1"/>
          </p:cNvSpPr>
          <p:nvPr/>
        </p:nvSpPr>
        <p:spPr bwMode="auto">
          <a:xfrm>
            <a:off x="5483225" y="3810000"/>
            <a:ext cx="722313" cy="307975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Controller</a:t>
            </a:r>
            <a:endParaRPr lang="en-US" sz="1200"/>
          </a:p>
        </p:txBody>
      </p:sp>
      <p:sp>
        <p:nvSpPr>
          <p:cNvPr id="76822" name="Oval 25"/>
          <p:cNvSpPr>
            <a:spLocks noChangeArrowheads="1"/>
          </p:cNvSpPr>
          <p:nvPr/>
        </p:nvSpPr>
        <p:spPr bwMode="auto">
          <a:xfrm>
            <a:off x="6246813" y="3825875"/>
            <a:ext cx="312737" cy="309563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TX</a:t>
            </a:r>
            <a:endParaRPr lang="en-US" sz="1200"/>
          </a:p>
        </p:txBody>
      </p:sp>
      <p:sp>
        <p:nvSpPr>
          <p:cNvPr id="76823" name="Text Box 26"/>
          <p:cNvSpPr txBox="1">
            <a:spLocks noChangeArrowheads="1"/>
          </p:cNvSpPr>
          <p:nvPr/>
        </p:nvSpPr>
        <p:spPr bwMode="auto">
          <a:xfrm>
            <a:off x="5554663" y="3565525"/>
            <a:ext cx="10223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Transmitter</a:t>
            </a:r>
          </a:p>
        </p:txBody>
      </p:sp>
      <p:sp>
        <p:nvSpPr>
          <p:cNvPr id="76824" name="Rectangle 27"/>
          <p:cNvSpPr>
            <a:spLocks noChangeArrowheads="1"/>
          </p:cNvSpPr>
          <p:nvPr/>
        </p:nvSpPr>
        <p:spPr bwMode="auto">
          <a:xfrm>
            <a:off x="7224713" y="3370263"/>
            <a:ext cx="1158875" cy="606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sz="1200"/>
          </a:p>
        </p:txBody>
      </p:sp>
      <p:sp>
        <p:nvSpPr>
          <p:cNvPr id="76825" name="Oval 28"/>
          <p:cNvSpPr>
            <a:spLocks noChangeArrowheads="1"/>
          </p:cNvSpPr>
          <p:nvPr/>
        </p:nvSpPr>
        <p:spPr bwMode="auto">
          <a:xfrm>
            <a:off x="7273925" y="3595688"/>
            <a:ext cx="312738" cy="309562"/>
          </a:xfrm>
          <a:prstGeom prst="ellipse">
            <a:avLst/>
          </a:prstGeom>
          <a:solidFill>
            <a:srgbClr val="FCFF94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RX</a:t>
            </a:r>
            <a:endParaRPr lang="en-US" sz="1200"/>
          </a:p>
        </p:txBody>
      </p:sp>
      <p:sp>
        <p:nvSpPr>
          <p:cNvPr id="76826" name="Text Box 29"/>
          <p:cNvSpPr txBox="1">
            <a:spLocks noChangeArrowheads="1"/>
          </p:cNvSpPr>
          <p:nvPr/>
        </p:nvSpPr>
        <p:spPr bwMode="auto">
          <a:xfrm>
            <a:off x="7448550" y="3363913"/>
            <a:ext cx="819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Receiver</a:t>
            </a:r>
          </a:p>
        </p:txBody>
      </p:sp>
      <p:sp>
        <p:nvSpPr>
          <p:cNvPr id="76827" name="Rectangle 30"/>
          <p:cNvSpPr>
            <a:spLocks noChangeArrowheads="1"/>
          </p:cNvSpPr>
          <p:nvPr/>
        </p:nvSpPr>
        <p:spPr bwMode="auto">
          <a:xfrm>
            <a:off x="5468938" y="2528888"/>
            <a:ext cx="1158875" cy="606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sz="1200"/>
          </a:p>
        </p:txBody>
      </p:sp>
      <p:sp>
        <p:nvSpPr>
          <p:cNvPr id="76828" name="AutoShape 31"/>
          <p:cNvSpPr>
            <a:spLocks noChangeArrowheads="1"/>
          </p:cNvSpPr>
          <p:nvPr/>
        </p:nvSpPr>
        <p:spPr bwMode="auto">
          <a:xfrm>
            <a:off x="5510213" y="2747963"/>
            <a:ext cx="723900" cy="307975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Controller</a:t>
            </a:r>
            <a:endParaRPr lang="en-US" sz="1200"/>
          </a:p>
        </p:txBody>
      </p:sp>
      <p:sp>
        <p:nvSpPr>
          <p:cNvPr id="76829" name="Oval 32"/>
          <p:cNvSpPr>
            <a:spLocks noChangeArrowheads="1"/>
          </p:cNvSpPr>
          <p:nvPr/>
        </p:nvSpPr>
        <p:spPr bwMode="auto">
          <a:xfrm>
            <a:off x="6275388" y="2763838"/>
            <a:ext cx="312737" cy="309562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TX</a:t>
            </a:r>
            <a:endParaRPr lang="en-US" sz="1200"/>
          </a:p>
        </p:txBody>
      </p:sp>
      <p:sp>
        <p:nvSpPr>
          <p:cNvPr id="76830" name="Text Box 33"/>
          <p:cNvSpPr txBox="1">
            <a:spLocks noChangeArrowheads="1"/>
          </p:cNvSpPr>
          <p:nvPr/>
        </p:nvSpPr>
        <p:spPr bwMode="auto">
          <a:xfrm>
            <a:off x="5607050" y="2490788"/>
            <a:ext cx="860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Interferer</a:t>
            </a:r>
          </a:p>
        </p:txBody>
      </p:sp>
      <p:sp>
        <p:nvSpPr>
          <p:cNvPr id="76831" name="Text Box 34"/>
          <p:cNvSpPr txBox="1">
            <a:spLocks noChangeArrowheads="1"/>
          </p:cNvSpPr>
          <p:nvPr/>
        </p:nvSpPr>
        <p:spPr bwMode="auto">
          <a:xfrm>
            <a:off x="6670675" y="2790825"/>
            <a:ext cx="11160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Environment</a:t>
            </a:r>
          </a:p>
        </p:txBody>
      </p:sp>
      <p:sp>
        <p:nvSpPr>
          <p:cNvPr id="76832" name="AutoShape 35"/>
          <p:cNvSpPr>
            <a:spLocks noChangeArrowheads="1"/>
          </p:cNvSpPr>
          <p:nvPr/>
        </p:nvSpPr>
        <p:spPr bwMode="auto">
          <a:xfrm>
            <a:off x="7620000" y="3595688"/>
            <a:ext cx="722313" cy="307975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Controller</a:t>
            </a:r>
            <a:endParaRPr lang="en-US" sz="1200"/>
          </a:p>
        </p:txBody>
      </p:sp>
      <p:sp>
        <p:nvSpPr>
          <p:cNvPr id="76833" name="AutoShape 36"/>
          <p:cNvSpPr>
            <a:spLocks noChangeArrowheads="1"/>
          </p:cNvSpPr>
          <p:nvPr/>
        </p:nvSpPr>
        <p:spPr bwMode="auto">
          <a:xfrm>
            <a:off x="6253163" y="1708150"/>
            <a:ext cx="1274762" cy="373063"/>
          </a:xfrm>
          <a:prstGeom prst="roundRect">
            <a:avLst>
              <a:gd name="adj" fmla="val 16667"/>
            </a:avLst>
          </a:prstGeom>
          <a:solidFill>
            <a:srgbClr val="96969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Arbitrator</a:t>
            </a:r>
            <a:endParaRPr lang="en-US" sz="1200"/>
          </a:p>
        </p:txBody>
      </p:sp>
      <p:sp>
        <p:nvSpPr>
          <p:cNvPr id="76834" name="Line 37"/>
          <p:cNvSpPr>
            <a:spLocks noChangeShapeType="1"/>
          </p:cNvSpPr>
          <p:nvPr/>
        </p:nvSpPr>
        <p:spPr bwMode="auto">
          <a:xfrm>
            <a:off x="6580188" y="2944813"/>
            <a:ext cx="738187" cy="6905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5" name="Line 38"/>
          <p:cNvSpPr>
            <a:spLocks noChangeShapeType="1"/>
          </p:cNvSpPr>
          <p:nvPr/>
        </p:nvSpPr>
        <p:spPr bwMode="auto">
          <a:xfrm flipV="1">
            <a:off x="6562725" y="3768725"/>
            <a:ext cx="714375" cy="20637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6" name="Line 39"/>
          <p:cNvSpPr>
            <a:spLocks noChangeShapeType="1"/>
          </p:cNvSpPr>
          <p:nvPr/>
        </p:nvSpPr>
        <p:spPr bwMode="auto">
          <a:xfrm>
            <a:off x="6267450" y="4776788"/>
            <a:ext cx="0" cy="1292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7" name="Line 40"/>
          <p:cNvSpPr>
            <a:spLocks noChangeShapeType="1"/>
          </p:cNvSpPr>
          <p:nvPr/>
        </p:nvSpPr>
        <p:spPr bwMode="auto">
          <a:xfrm>
            <a:off x="6267450" y="6069013"/>
            <a:ext cx="17986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8" name="Rectangle 41"/>
          <p:cNvSpPr>
            <a:spLocks noChangeArrowheads="1"/>
          </p:cNvSpPr>
          <p:nvPr/>
        </p:nvSpPr>
        <p:spPr bwMode="auto">
          <a:xfrm>
            <a:off x="6267450" y="4926013"/>
            <a:ext cx="750888" cy="1714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6839" name="Rectangle 42"/>
          <p:cNvSpPr>
            <a:spLocks noChangeArrowheads="1"/>
          </p:cNvSpPr>
          <p:nvPr/>
        </p:nvSpPr>
        <p:spPr bwMode="auto">
          <a:xfrm>
            <a:off x="7018338" y="4918075"/>
            <a:ext cx="750887" cy="1793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76840" name="Rectangle 43"/>
          <p:cNvSpPr>
            <a:spLocks noChangeArrowheads="1"/>
          </p:cNvSpPr>
          <p:nvPr/>
        </p:nvSpPr>
        <p:spPr bwMode="auto">
          <a:xfrm>
            <a:off x="6267450" y="5313363"/>
            <a:ext cx="1184275" cy="1730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76841" name="Rectangle 44"/>
          <p:cNvSpPr>
            <a:spLocks noChangeArrowheads="1"/>
          </p:cNvSpPr>
          <p:nvPr/>
        </p:nvSpPr>
        <p:spPr bwMode="auto">
          <a:xfrm>
            <a:off x="6264275" y="5688013"/>
            <a:ext cx="1184275" cy="1730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76842" name="Text Box 45"/>
          <p:cNvSpPr txBox="1">
            <a:spLocks noChangeArrowheads="1"/>
          </p:cNvSpPr>
          <p:nvPr/>
        </p:nvSpPr>
        <p:spPr bwMode="auto">
          <a:xfrm>
            <a:off x="5210175" y="4838700"/>
            <a:ext cx="10858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Interferer</a:t>
            </a:r>
          </a:p>
        </p:txBody>
      </p:sp>
      <p:sp>
        <p:nvSpPr>
          <p:cNvPr id="76843" name="Text Box 46"/>
          <p:cNvSpPr txBox="1">
            <a:spLocks noChangeArrowheads="1"/>
          </p:cNvSpPr>
          <p:nvPr/>
        </p:nvSpPr>
        <p:spPr bwMode="auto">
          <a:xfrm>
            <a:off x="5016500" y="5222875"/>
            <a:ext cx="1301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Transmitter</a:t>
            </a:r>
          </a:p>
        </p:txBody>
      </p:sp>
      <p:sp>
        <p:nvSpPr>
          <p:cNvPr id="76844" name="Text Box 47"/>
          <p:cNvSpPr txBox="1">
            <a:spLocks noChangeArrowheads="1"/>
          </p:cNvSpPr>
          <p:nvPr/>
        </p:nvSpPr>
        <p:spPr bwMode="auto">
          <a:xfrm>
            <a:off x="5278438" y="558641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Receiver</a:t>
            </a:r>
          </a:p>
        </p:txBody>
      </p:sp>
      <p:sp>
        <p:nvSpPr>
          <p:cNvPr id="76845" name="Text Box 48"/>
          <p:cNvSpPr txBox="1">
            <a:spLocks noChangeArrowheads="1"/>
          </p:cNvSpPr>
          <p:nvPr/>
        </p:nvSpPr>
        <p:spPr bwMode="auto">
          <a:xfrm>
            <a:off x="6111875" y="4491038"/>
            <a:ext cx="1719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Timing Diagram</a:t>
            </a:r>
          </a:p>
        </p:txBody>
      </p:sp>
      <p:sp>
        <p:nvSpPr>
          <p:cNvPr id="76846" name="Text Box 49"/>
          <p:cNvSpPr txBox="1">
            <a:spLocks noChangeArrowheads="1"/>
          </p:cNvSpPr>
          <p:nvPr/>
        </p:nvSpPr>
        <p:spPr bwMode="auto">
          <a:xfrm>
            <a:off x="6310313" y="6024563"/>
            <a:ext cx="1358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sample time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Receiver Controller Matlab Code</a:t>
            </a:r>
          </a:p>
        </p:txBody>
      </p:sp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2847975" y="860425"/>
            <a:ext cx="5883275" cy="556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/>
              <a:t>p 	= GetUserParams(nodeobj);</a:t>
            </a:r>
            <a:r>
              <a:rPr lang="en-US" sz="1200" b="1">
                <a:solidFill>
                  <a:srgbClr val="0000FF"/>
                </a:solidFill>
              </a:rPr>
              <a:t>  	</a:t>
            </a:r>
            <a:r>
              <a:rPr lang="en-US" sz="1200" b="1">
                <a:solidFill>
                  <a:schemeClr val="accent2"/>
                </a:solidFill>
              </a:rPr>
              <a:t>% Load the user parameters</a:t>
            </a:r>
            <a:endParaRPr lang="en-US" sz="1200" b="1">
              <a:solidFill>
                <a:srgbClr val="0000FF"/>
              </a:solidFill>
            </a:endParaRPr>
          </a:p>
          <a:p>
            <a:pPr eaLnBrk="1" hangingPunct="1"/>
            <a:r>
              <a:rPr lang="en-US" sz="1200" b="1" u="sng"/>
              <a:t>currState</a:t>
            </a:r>
            <a:r>
              <a:rPr lang="en-US" sz="1200" b="1"/>
              <a:t> 	= GetNodeState(nodeobj);</a:t>
            </a:r>
            <a:r>
              <a:rPr lang="en-US" sz="1200" b="1">
                <a:solidFill>
                  <a:srgbClr val="0000FF"/>
                </a:solidFill>
              </a:rPr>
              <a:t>  	</a:t>
            </a:r>
            <a:r>
              <a:rPr lang="en-US" sz="1200" b="1">
                <a:solidFill>
                  <a:schemeClr val="accent2"/>
                </a:solidFill>
              </a:rPr>
              <a:t>% Load the current state</a:t>
            </a:r>
            <a:endParaRPr lang="en-US" sz="1200" b="1">
              <a:solidFill>
                <a:srgbClr val="0000FF"/>
              </a:solidFill>
            </a:endParaRPr>
          </a:p>
          <a:p>
            <a:pPr eaLnBrk="1" hangingPunct="1"/>
            <a:r>
              <a:rPr lang="en-US" sz="1200" b="1">
                <a:solidFill>
                  <a:srgbClr val="0000FF"/>
                </a:solidFill>
              </a:rPr>
              <a:t>switch</a:t>
            </a:r>
            <a:r>
              <a:rPr lang="en-US" sz="1200" b="1">
                <a:solidFill>
                  <a:srgbClr val="000000"/>
                </a:solidFill>
              </a:rPr>
              <a:t> </a:t>
            </a:r>
            <a:r>
              <a:rPr lang="en-US" sz="1200" b="1" u="sng"/>
              <a:t>currState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</a:t>
            </a:r>
            <a:r>
              <a:rPr lang="en-US" sz="1200" b="1">
                <a:solidFill>
                  <a:srgbClr val="0000FF"/>
                </a:solidFill>
              </a:rPr>
              <a:t>case</a:t>
            </a:r>
            <a:r>
              <a:rPr lang="en-US" sz="1200" b="1">
                <a:solidFill>
                  <a:srgbClr val="000000"/>
                </a:solidFill>
              </a:rPr>
              <a:t> </a:t>
            </a:r>
            <a:r>
              <a:rPr lang="en-US" sz="1200" b="1">
                <a:solidFill>
                  <a:srgbClr val="A020F0"/>
                </a:solidFill>
              </a:rPr>
              <a:t>'start'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nodeobj = SetModuleRequest(nodeobj,</a:t>
            </a:r>
            <a:r>
              <a:rPr lang="en-US" sz="1200" b="1">
                <a:solidFill>
                  <a:srgbClr val="A020F0"/>
                </a:solidFill>
              </a:rPr>
              <a:t>'observer_rx'</a:t>
            </a:r>
            <a:r>
              <a:rPr lang="en-US" sz="1200" b="1">
                <a:solidFill>
                  <a:srgbClr val="000000"/>
                </a:solidFill>
              </a:rPr>
              <a:t>,</a:t>
            </a:r>
            <a:r>
              <a:rPr lang="en-US" sz="1200" b="1">
                <a:solidFill>
                  <a:srgbClr val="A020F0"/>
                </a:solidFill>
              </a:rPr>
              <a:t>'receive'</a:t>
            </a:r>
            <a:r>
              <a:rPr lang="en-US" sz="1200" b="1">
                <a:solidFill>
                  <a:srgbClr val="000000"/>
                </a:solidFill>
              </a:rPr>
              <a:t>,p.blockLen);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p.observedBlocks = p.observedBlocks + 1;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</a:t>
            </a:r>
            <a:r>
              <a:rPr lang="en-US" sz="1200" b="1" u="sng"/>
              <a:t>nextState</a:t>
            </a:r>
            <a:r>
              <a:rPr lang="en-US" sz="1200" b="1">
                <a:solidFill>
                  <a:srgbClr val="000000"/>
                </a:solidFill>
              </a:rPr>
              <a:t> = </a:t>
            </a:r>
            <a:r>
              <a:rPr lang="en-US" sz="1200" b="1">
                <a:solidFill>
                  <a:srgbClr val="A020F0"/>
                </a:solidFill>
              </a:rPr>
              <a:t>'receive_wait'</a:t>
            </a:r>
            <a:r>
              <a:rPr lang="en-US" sz="1200" b="1">
                <a:solidFill>
                  <a:srgbClr val="000000"/>
                </a:solidFill>
              </a:rPr>
              <a:t>;</a:t>
            </a:r>
          </a:p>
          <a:p>
            <a:pPr eaLnBrk="1" hangingPunct="1"/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</a:t>
            </a:r>
            <a:r>
              <a:rPr lang="en-US" sz="1200" b="1">
                <a:solidFill>
                  <a:srgbClr val="0000FF"/>
                </a:solidFill>
              </a:rPr>
              <a:t>case</a:t>
            </a:r>
            <a:r>
              <a:rPr lang="en-US" sz="1200" b="1">
                <a:solidFill>
                  <a:srgbClr val="000000"/>
                </a:solidFill>
              </a:rPr>
              <a:t> </a:t>
            </a:r>
            <a:r>
              <a:rPr lang="en-US" sz="1200" b="1">
                <a:solidFill>
                  <a:srgbClr val="A020F0"/>
                </a:solidFill>
              </a:rPr>
              <a:t>'receive_wait'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requests = CheckRequestFlags(nodeobj); </a:t>
            </a:r>
            <a:r>
              <a:rPr lang="en-US" sz="1200" b="1">
                <a:solidFill>
                  <a:srgbClr val="228B22"/>
                </a:solidFill>
              </a:rPr>
              <a:t>% Get request flag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</a:t>
            </a:r>
            <a:r>
              <a:rPr lang="en-US" sz="1200" b="1">
                <a:solidFill>
                  <a:srgbClr val="0000FF"/>
                </a:solidFill>
              </a:rPr>
              <a:t>if</a:t>
            </a:r>
            <a:r>
              <a:rPr lang="en-US" sz="1200" b="1">
                <a:solidFill>
                  <a:srgbClr val="000000"/>
                </a:solidFill>
              </a:rPr>
              <a:t> requests==0 </a:t>
            </a:r>
            <a:r>
              <a:rPr lang="en-US" sz="1200" b="1">
                <a:solidFill>
                  <a:srgbClr val="228B22"/>
                </a:solidFill>
              </a:rPr>
              <a:t>% if RX Done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</a:t>
            </a:r>
            <a:r>
              <a:rPr lang="en-US" sz="1200" b="1">
                <a:solidFill>
                  <a:srgbClr val="0000FF"/>
                </a:solidFill>
              </a:rPr>
              <a:t>if</a:t>
            </a:r>
            <a:r>
              <a:rPr lang="en-US" sz="1200" b="1">
                <a:solidFill>
                  <a:srgbClr val="000000"/>
                </a:solidFill>
              </a:rPr>
              <a:t> p.observedBlocks&gt;=p.nBlocksToObserve;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    nodeobj = SetModuleRequest(nodeobj,</a:t>
            </a:r>
            <a:r>
              <a:rPr lang="en-US" sz="1200" b="1">
                <a:solidFill>
                  <a:srgbClr val="A020F0"/>
                </a:solidFill>
              </a:rPr>
              <a:t>'observer_rx'</a:t>
            </a:r>
            <a:r>
              <a:rPr lang="en-US" sz="1200" b="1">
                <a:solidFill>
                  <a:srgbClr val="000000"/>
                </a:solidFill>
              </a:rPr>
              <a:t>,</a:t>
            </a:r>
            <a:r>
              <a:rPr lang="en-US" sz="1200" b="1">
                <a:solidFill>
                  <a:srgbClr val="A020F0"/>
                </a:solidFill>
              </a:rPr>
              <a:t>'done'</a:t>
            </a:r>
            <a:r>
              <a:rPr lang="en-US" sz="1200" b="1">
                <a:solidFill>
                  <a:srgbClr val="000000"/>
                </a:solidFill>
              </a:rPr>
              <a:t>);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    </a:t>
            </a:r>
            <a:r>
              <a:rPr lang="en-US" sz="1200" b="1" u="sng"/>
              <a:t>nextState</a:t>
            </a:r>
            <a:r>
              <a:rPr lang="en-US" sz="1200" b="1">
                <a:solidFill>
                  <a:srgbClr val="000000"/>
                </a:solidFill>
              </a:rPr>
              <a:t> = </a:t>
            </a:r>
            <a:r>
              <a:rPr lang="en-US" sz="1200" b="1">
                <a:solidFill>
                  <a:srgbClr val="A020F0"/>
                </a:solidFill>
              </a:rPr>
              <a:t>'done'</a:t>
            </a:r>
            <a:r>
              <a:rPr lang="en-US" sz="1200" b="1">
                <a:solidFill>
                  <a:srgbClr val="000000"/>
                </a:solidFill>
              </a:rPr>
              <a:t>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</a:t>
            </a:r>
            <a:r>
              <a:rPr lang="en-US" sz="1200" b="1">
                <a:solidFill>
                  <a:srgbClr val="0000FF"/>
                </a:solidFill>
              </a:rPr>
              <a:t>else </a:t>
            </a:r>
            <a:r>
              <a:rPr lang="en-US" sz="1200" b="1">
                <a:solidFill>
                  <a:srgbClr val="228B22"/>
                </a:solidFill>
              </a:rPr>
              <a:t>% Receive another block and increment counter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    nodeobj … </a:t>
            </a:r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	= SetModuleRequest(nodeobj,</a:t>
            </a:r>
            <a:r>
              <a:rPr lang="en-US" sz="1200" b="1">
                <a:solidFill>
                  <a:srgbClr val="A020F0"/>
                </a:solidFill>
              </a:rPr>
              <a:t>'observer_rx'</a:t>
            </a:r>
            <a:r>
              <a:rPr lang="en-US" sz="1200" b="1">
                <a:solidFill>
                  <a:srgbClr val="000000"/>
                </a:solidFill>
              </a:rPr>
              <a:t>,</a:t>
            </a:r>
            <a:r>
              <a:rPr lang="en-US" sz="1200" b="1">
                <a:solidFill>
                  <a:srgbClr val="A020F0"/>
                </a:solidFill>
              </a:rPr>
              <a:t>'receive'</a:t>
            </a:r>
            <a:r>
              <a:rPr lang="en-US" sz="1200" b="1">
                <a:solidFill>
                  <a:srgbClr val="000000"/>
                </a:solidFill>
              </a:rPr>
              <a:t>,p.blockLen);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    p.observedBlocks = p.observedBlocks + 1;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    </a:t>
            </a:r>
            <a:r>
              <a:rPr lang="en-US" sz="1200" b="1" u="sng"/>
              <a:t>nextState</a:t>
            </a:r>
            <a:r>
              <a:rPr lang="en-US" sz="1200" b="1">
                <a:solidFill>
                  <a:srgbClr val="000000"/>
                </a:solidFill>
              </a:rPr>
              <a:t> = </a:t>
            </a:r>
            <a:r>
              <a:rPr lang="en-US" sz="1200" b="1">
                <a:solidFill>
                  <a:srgbClr val="A020F0"/>
                </a:solidFill>
              </a:rPr>
              <a:t>'receive_wait'</a:t>
            </a:r>
            <a:r>
              <a:rPr lang="en-US" sz="1200" b="1">
                <a:solidFill>
                  <a:srgbClr val="000000"/>
                </a:solidFill>
              </a:rPr>
              <a:t>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</a:t>
            </a:r>
            <a:r>
              <a:rPr lang="en-US" sz="1200" b="1">
                <a:solidFill>
                  <a:srgbClr val="0000FF"/>
                </a:solidFill>
              </a:rPr>
              <a:t>end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</a:t>
            </a:r>
            <a:r>
              <a:rPr lang="en-US" sz="1200" b="1">
                <a:solidFill>
                  <a:srgbClr val="0000FF"/>
                </a:solidFill>
              </a:rPr>
              <a:t>else </a:t>
            </a:r>
            <a:r>
              <a:rPr lang="en-US" sz="1200" b="1">
                <a:solidFill>
                  <a:srgbClr val="228B22"/>
                </a:solidFill>
              </a:rPr>
              <a:t>% Wait until block has been received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</a:t>
            </a:r>
            <a:r>
              <a:rPr lang="en-US" sz="1200" b="1" u="sng"/>
              <a:t>nextState</a:t>
            </a:r>
            <a:r>
              <a:rPr lang="en-US" sz="1200" b="1">
                <a:solidFill>
                  <a:srgbClr val="000000"/>
                </a:solidFill>
              </a:rPr>
              <a:t> = </a:t>
            </a:r>
            <a:r>
              <a:rPr lang="en-US" sz="1200" b="1">
                <a:solidFill>
                  <a:srgbClr val="A020F0"/>
                </a:solidFill>
              </a:rPr>
              <a:t>'receive_wait'</a:t>
            </a:r>
            <a:r>
              <a:rPr lang="en-US" sz="1200" b="1">
                <a:solidFill>
                  <a:srgbClr val="000000"/>
                </a:solidFill>
              </a:rPr>
              <a:t>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</a:t>
            </a:r>
            <a:r>
              <a:rPr lang="en-US" sz="1200" b="1">
                <a:solidFill>
                  <a:srgbClr val="0000FF"/>
                </a:solidFill>
              </a:rPr>
              <a:t>end</a:t>
            </a:r>
          </a:p>
          <a:p>
            <a:pPr eaLnBrk="1" hangingPunct="1"/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</a:t>
            </a:r>
            <a:r>
              <a:rPr lang="en-US" sz="1200" b="1">
                <a:solidFill>
                  <a:srgbClr val="0000FF"/>
                </a:solidFill>
              </a:rPr>
              <a:t>case</a:t>
            </a:r>
            <a:r>
              <a:rPr lang="en-US" sz="1200" b="1">
                <a:solidFill>
                  <a:srgbClr val="000000"/>
                </a:solidFill>
              </a:rPr>
              <a:t> </a:t>
            </a:r>
            <a:r>
              <a:rPr lang="en-US" sz="1200" b="1">
                <a:solidFill>
                  <a:srgbClr val="A020F0"/>
                </a:solidFill>
              </a:rPr>
              <a:t>'done'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</a:t>
            </a:r>
            <a:r>
              <a:rPr lang="en-US" sz="1200" b="1"/>
              <a:t> </a:t>
            </a:r>
            <a:r>
              <a:rPr lang="en-US" sz="1200" b="1" u="sng"/>
              <a:t>nextState</a:t>
            </a:r>
            <a:r>
              <a:rPr lang="en-US" sz="1200" b="1">
                <a:solidFill>
                  <a:srgbClr val="000000"/>
                </a:solidFill>
              </a:rPr>
              <a:t> = </a:t>
            </a:r>
            <a:r>
              <a:rPr lang="en-US" sz="1200" b="1">
                <a:solidFill>
                  <a:srgbClr val="A020F0"/>
                </a:solidFill>
              </a:rPr>
              <a:t>'done'</a:t>
            </a:r>
            <a:r>
              <a:rPr lang="en-US" sz="1200" b="1">
                <a:solidFill>
                  <a:srgbClr val="000000"/>
                </a:solidFill>
              </a:rPr>
              <a:t>; </a:t>
            </a:r>
            <a:r>
              <a:rPr lang="en-US" sz="1200" b="1">
                <a:solidFill>
                  <a:srgbClr val="228B22"/>
                </a:solidFill>
              </a:rPr>
              <a:t>% Continue in Done state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status = </a:t>
            </a:r>
            <a:r>
              <a:rPr lang="en-US" sz="1200" b="1">
                <a:solidFill>
                  <a:srgbClr val="A020F0"/>
                </a:solidFill>
              </a:rPr>
              <a:t>'done'</a:t>
            </a:r>
            <a:r>
              <a:rPr lang="en-US" sz="1200" b="1">
                <a:solidFill>
                  <a:srgbClr val="000000"/>
                </a:solidFill>
              </a:rPr>
              <a:t>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FF"/>
                </a:solidFill>
              </a:rPr>
              <a:t>end</a:t>
            </a:r>
          </a:p>
          <a:p>
            <a:pPr eaLnBrk="1" hangingPunct="1"/>
            <a:r>
              <a:rPr lang="en-US" sz="1200" b="1"/>
              <a:t>nodeobj = SetNodeState(nodeobj,</a:t>
            </a:r>
            <a:r>
              <a:rPr lang="en-US" sz="1200" b="1" u="sng"/>
              <a:t>nextState</a:t>
            </a:r>
            <a:r>
              <a:rPr lang="en-US" sz="1200" b="1"/>
              <a:t>);	</a:t>
            </a:r>
            <a:r>
              <a:rPr lang="en-US" sz="1200" b="1">
                <a:solidFill>
                  <a:schemeClr val="accent2"/>
                </a:solidFill>
              </a:rPr>
              <a:t>% Set the next state</a:t>
            </a:r>
          </a:p>
          <a:p>
            <a:pPr eaLnBrk="1" hangingPunct="1"/>
            <a:r>
              <a:rPr lang="en-US" sz="1200" b="1"/>
              <a:t>nodeobj = SetUserParams(nodeobj,p)		</a:t>
            </a:r>
            <a:r>
              <a:rPr lang="en-US" sz="1200" b="1">
                <a:solidFill>
                  <a:schemeClr val="accent2"/>
                </a:solidFill>
              </a:rPr>
              <a:t>% Set the user parameters</a:t>
            </a:r>
          </a:p>
        </p:txBody>
      </p:sp>
      <p:grpSp>
        <p:nvGrpSpPr>
          <p:cNvPr id="78852" name="Group 4"/>
          <p:cNvGrpSpPr>
            <a:grpSpLocks noChangeAspect="1"/>
          </p:cNvGrpSpPr>
          <p:nvPr/>
        </p:nvGrpSpPr>
        <p:grpSpPr bwMode="auto">
          <a:xfrm flipH="1">
            <a:off x="112713" y="3884613"/>
            <a:ext cx="547687" cy="547687"/>
            <a:chOff x="1928" y="2312"/>
            <a:chExt cx="432" cy="432"/>
          </a:xfrm>
        </p:grpSpPr>
        <p:sp>
          <p:nvSpPr>
            <p:cNvPr id="580613" name="Oval 5"/>
            <p:cNvSpPr>
              <a:spLocks noChangeAspect="1" noChangeArrowheads="1"/>
            </p:cNvSpPr>
            <p:nvPr/>
          </p:nvSpPr>
          <p:spPr bwMode="auto">
            <a:xfrm>
              <a:off x="1928" y="2312"/>
              <a:ext cx="432" cy="4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580614" name="Rectangle 6"/>
            <p:cNvSpPr>
              <a:spLocks noChangeAspect="1" noChangeArrowheads="1"/>
            </p:cNvSpPr>
            <p:nvPr/>
          </p:nvSpPr>
          <p:spPr bwMode="auto">
            <a:xfrm>
              <a:off x="1971" y="2356"/>
              <a:ext cx="39" cy="6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580615" name="Line 7"/>
            <p:cNvSpPr>
              <a:spLocks noChangeAspect="1" noChangeShapeType="1"/>
            </p:cNvSpPr>
            <p:nvPr/>
          </p:nvSpPr>
          <p:spPr bwMode="auto">
            <a:xfrm flipH="1">
              <a:off x="1971" y="2358"/>
              <a:ext cx="29" cy="3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580616" name="Oval 8"/>
          <p:cNvSpPr>
            <a:spLocks noChangeAspect="1" noChangeArrowheads="1"/>
          </p:cNvSpPr>
          <p:nvPr/>
        </p:nvSpPr>
        <p:spPr bwMode="auto">
          <a:xfrm>
            <a:off x="1851025" y="3870325"/>
            <a:ext cx="547688" cy="5476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8854" name="Rectangle 9"/>
          <p:cNvSpPr>
            <a:spLocks noChangeAspect="1" noChangeArrowheads="1"/>
          </p:cNvSpPr>
          <p:nvPr/>
        </p:nvSpPr>
        <p:spPr bwMode="auto">
          <a:xfrm>
            <a:off x="1905000" y="3925888"/>
            <a:ext cx="49213" cy="85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0618" name="Line 10"/>
          <p:cNvSpPr>
            <a:spLocks noChangeAspect="1" noChangeShapeType="1"/>
          </p:cNvSpPr>
          <p:nvPr/>
        </p:nvSpPr>
        <p:spPr bwMode="auto">
          <a:xfrm flipH="1">
            <a:off x="1905000" y="3929063"/>
            <a:ext cx="38100" cy="42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80619" name="AutoShape 11"/>
          <p:cNvSpPr>
            <a:spLocks noChangeArrowheads="1"/>
          </p:cNvSpPr>
          <p:nvPr/>
        </p:nvSpPr>
        <p:spPr bwMode="auto">
          <a:xfrm>
            <a:off x="747713" y="2463800"/>
            <a:ext cx="1016000" cy="485775"/>
          </a:xfrm>
          <a:prstGeom prst="roundRect">
            <a:avLst>
              <a:gd name="adj" fmla="val 50000"/>
            </a:avLst>
          </a:prstGeom>
          <a:solidFill>
            <a:srgbClr val="FCFF94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Start</a:t>
            </a:r>
          </a:p>
        </p:txBody>
      </p:sp>
      <p:sp>
        <p:nvSpPr>
          <p:cNvPr id="580620" name="Rectangle 12"/>
          <p:cNvSpPr>
            <a:spLocks noChangeArrowheads="1"/>
          </p:cNvSpPr>
          <p:nvPr/>
        </p:nvSpPr>
        <p:spPr bwMode="auto">
          <a:xfrm>
            <a:off x="614363" y="3895725"/>
            <a:ext cx="1281112" cy="485775"/>
          </a:xfrm>
          <a:prstGeom prst="rect">
            <a:avLst/>
          </a:prstGeom>
          <a:solidFill>
            <a:srgbClr val="FCFF94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receive_wait</a:t>
            </a:r>
          </a:p>
        </p:txBody>
      </p:sp>
      <p:cxnSp>
        <p:nvCxnSpPr>
          <p:cNvPr id="580621" name="AutoShape 13"/>
          <p:cNvCxnSpPr>
            <a:cxnSpLocks noChangeShapeType="1"/>
            <a:stCxn id="580619" idx="2"/>
            <a:endCxn id="580620" idx="0"/>
          </p:cNvCxnSpPr>
          <p:nvPr/>
        </p:nvCxnSpPr>
        <p:spPr bwMode="auto">
          <a:xfrm>
            <a:off x="1255713" y="2959100"/>
            <a:ext cx="0" cy="927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580622" name="AutoShape 14"/>
          <p:cNvCxnSpPr>
            <a:cxnSpLocks noChangeShapeType="1"/>
            <a:stCxn id="580620" idx="2"/>
            <a:endCxn id="580623" idx="0"/>
          </p:cNvCxnSpPr>
          <p:nvPr/>
        </p:nvCxnSpPr>
        <p:spPr bwMode="auto">
          <a:xfrm>
            <a:off x="1255713" y="4391025"/>
            <a:ext cx="0" cy="12334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580623" name="AutoShape 15"/>
          <p:cNvSpPr>
            <a:spLocks noChangeArrowheads="1"/>
          </p:cNvSpPr>
          <p:nvPr/>
        </p:nvSpPr>
        <p:spPr bwMode="auto">
          <a:xfrm>
            <a:off x="747713" y="5634038"/>
            <a:ext cx="1016000" cy="485775"/>
          </a:xfrm>
          <a:prstGeom prst="roundRect">
            <a:avLst>
              <a:gd name="adj" fmla="val 50000"/>
            </a:avLst>
          </a:prstGeom>
          <a:solidFill>
            <a:srgbClr val="FCFF94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7" dir="27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Done</a:t>
            </a:r>
          </a:p>
        </p:txBody>
      </p:sp>
      <p:sp>
        <p:nvSpPr>
          <p:cNvPr id="78861" name="Text Box 16"/>
          <p:cNvSpPr txBox="1">
            <a:spLocks noChangeArrowheads="1"/>
          </p:cNvSpPr>
          <p:nvPr/>
        </p:nvSpPr>
        <p:spPr bwMode="auto">
          <a:xfrm>
            <a:off x="1695450" y="4395788"/>
            <a:ext cx="8969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/>
              <a:t>If</a:t>
            </a:r>
            <a:r>
              <a:rPr lang="en-US" sz="1000" b="1">
                <a:solidFill>
                  <a:schemeClr val="hlink"/>
                </a:solidFill>
              </a:rPr>
              <a:t> RX Done</a:t>
            </a:r>
            <a:endParaRPr lang="en-US" sz="1000" b="1"/>
          </a:p>
          <a:p>
            <a:r>
              <a:rPr lang="en-US" sz="1000" b="1">
                <a:solidFill>
                  <a:srgbClr val="171BFF"/>
                </a:solidFill>
              </a:rPr>
              <a:t>Request RX</a:t>
            </a:r>
          </a:p>
          <a:p>
            <a:r>
              <a:rPr lang="en-US" sz="1000" b="1"/>
              <a:t>count ++</a:t>
            </a:r>
          </a:p>
        </p:txBody>
      </p:sp>
      <p:sp>
        <p:nvSpPr>
          <p:cNvPr id="78862" name="Text Box 17"/>
          <p:cNvSpPr txBox="1">
            <a:spLocks noChangeArrowheads="1"/>
          </p:cNvSpPr>
          <p:nvPr/>
        </p:nvSpPr>
        <p:spPr bwMode="auto">
          <a:xfrm>
            <a:off x="1200150" y="2998788"/>
            <a:ext cx="1235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>
                <a:solidFill>
                  <a:srgbClr val="171BFF"/>
                </a:solidFill>
              </a:rPr>
              <a:t>Request RX</a:t>
            </a:r>
          </a:p>
          <a:p>
            <a:r>
              <a:rPr lang="en-US" sz="1000" b="1"/>
              <a:t>count = count + 1</a:t>
            </a:r>
          </a:p>
        </p:txBody>
      </p:sp>
      <p:sp>
        <p:nvSpPr>
          <p:cNvPr id="78863" name="Text Box 18"/>
          <p:cNvSpPr txBox="1">
            <a:spLocks noChangeArrowheads="1"/>
          </p:cNvSpPr>
          <p:nvPr/>
        </p:nvSpPr>
        <p:spPr bwMode="auto">
          <a:xfrm>
            <a:off x="1231900" y="5146675"/>
            <a:ext cx="1644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/>
              <a:t>If </a:t>
            </a:r>
            <a:r>
              <a:rPr lang="en-US" sz="1000" b="1">
                <a:solidFill>
                  <a:schemeClr val="hlink"/>
                </a:solidFill>
              </a:rPr>
              <a:t>RX Done</a:t>
            </a:r>
            <a:r>
              <a:rPr lang="en-US" sz="1000" b="1"/>
              <a:t> &amp; count &gt;= </a:t>
            </a:r>
            <a:r>
              <a:rPr lang="en-US" sz="1000" b="1">
                <a:latin typeface="Times New Roman" charset="0"/>
              </a:rPr>
              <a:t>N</a:t>
            </a:r>
          </a:p>
          <a:p>
            <a:r>
              <a:rPr lang="en-US" sz="1000" b="1">
                <a:solidFill>
                  <a:srgbClr val="0000FF"/>
                </a:solidFill>
              </a:rPr>
              <a:t>set module to Done</a:t>
            </a:r>
            <a:endParaRPr lang="en-US" sz="1000" b="1"/>
          </a:p>
        </p:txBody>
      </p:sp>
      <p:sp>
        <p:nvSpPr>
          <p:cNvPr id="78864" name="Text Box 19"/>
          <p:cNvSpPr txBox="1">
            <a:spLocks noChangeArrowheads="1"/>
          </p:cNvSpPr>
          <p:nvPr/>
        </p:nvSpPr>
        <p:spPr bwMode="auto">
          <a:xfrm>
            <a:off x="114300" y="4395788"/>
            <a:ext cx="1073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/>
              <a:t>If</a:t>
            </a:r>
            <a:r>
              <a:rPr lang="en-US" sz="1000" b="1">
                <a:solidFill>
                  <a:schemeClr val="hlink"/>
                </a:solidFill>
              </a:rPr>
              <a:t> RX Not Done</a:t>
            </a:r>
          </a:p>
          <a:p>
            <a:r>
              <a:rPr lang="en-US" sz="1000" b="1"/>
              <a:t>Wait</a:t>
            </a:r>
          </a:p>
        </p:txBody>
      </p:sp>
      <p:sp>
        <p:nvSpPr>
          <p:cNvPr id="78865" name="Line 20"/>
          <p:cNvSpPr>
            <a:spLocks noChangeShapeType="1"/>
          </p:cNvSpPr>
          <p:nvPr/>
        </p:nvSpPr>
        <p:spPr bwMode="auto">
          <a:xfrm>
            <a:off x="2886075" y="858838"/>
            <a:ext cx="7938" cy="5565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6" name="Text Box 21"/>
          <p:cNvSpPr txBox="1">
            <a:spLocks noChangeArrowheads="1"/>
          </p:cNvSpPr>
          <p:nvPr/>
        </p:nvSpPr>
        <p:spPr bwMode="auto">
          <a:xfrm>
            <a:off x="176213" y="1012825"/>
            <a:ext cx="2690812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u="sng"/>
              <a:t>Text Color Key:</a:t>
            </a:r>
            <a:endParaRPr lang="en-US" b="1">
              <a:solidFill>
                <a:schemeClr val="hlink"/>
              </a:solidFill>
            </a:endParaRPr>
          </a:p>
          <a:p>
            <a:r>
              <a:rPr lang="en-US" b="1">
                <a:solidFill>
                  <a:schemeClr val="hlink"/>
                </a:solidFill>
              </a:rPr>
              <a:t>Red: Input from Arbitrator</a:t>
            </a:r>
            <a:endParaRPr lang="en-US" b="1"/>
          </a:p>
          <a:p>
            <a:r>
              <a:rPr lang="en-US" b="1">
                <a:solidFill>
                  <a:srgbClr val="171BFF"/>
                </a:solidFill>
              </a:rPr>
              <a:t>Blue: Request</a:t>
            </a:r>
            <a:endParaRPr lang="en-US" b="1"/>
          </a:p>
          <a:p>
            <a:r>
              <a:rPr lang="en-US" b="1"/>
              <a:t>Black: Inline Code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Timing Diagram</a:t>
            </a:r>
          </a:p>
        </p:txBody>
      </p:sp>
      <p:sp>
        <p:nvSpPr>
          <p:cNvPr id="80899" name="Rectangle 17"/>
          <p:cNvSpPr>
            <a:spLocks noChangeArrowheads="1"/>
          </p:cNvSpPr>
          <p:nvPr/>
        </p:nvSpPr>
        <p:spPr bwMode="auto">
          <a:xfrm>
            <a:off x="301625" y="1090613"/>
            <a:ext cx="4837113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LLAMAComm produces a timing diagram to simplify debugging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Each segment represents a transmit or receive sample block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Thin segments represent </a:t>
            </a:r>
            <a:r>
              <a:rPr lang="ja-JP" altLang="en-US" sz="1800" b="1"/>
              <a:t>‘</a:t>
            </a:r>
            <a:r>
              <a:rPr lang="en-US" sz="1800" b="1"/>
              <a:t>wait</a:t>
            </a:r>
            <a:r>
              <a:rPr lang="ja-JP" altLang="en-US" sz="1800" b="1"/>
              <a:t>’</a:t>
            </a:r>
            <a:r>
              <a:rPr lang="en-US" sz="1800" b="1"/>
              <a:t> blocks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18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1800" b="1"/>
          </a:p>
        </p:txBody>
      </p:sp>
      <p:pic>
        <p:nvPicPr>
          <p:cNvPr id="80900" name="Picture 2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9888" y="3244850"/>
            <a:ext cx="7045325" cy="2976563"/>
          </a:xfrm>
          <a:noFill/>
          <a:ln w="12700" cap="flat">
            <a:solidFill>
              <a:schemeClr val="tx1"/>
            </a:solidFill>
            <a:miter lim="800000"/>
            <a:headEnd type="none" w="sm" len="sm"/>
            <a:tailEnd type="none" w="sm" len="sm"/>
          </a:ln>
        </p:spPr>
      </p:pic>
      <p:sp>
        <p:nvSpPr>
          <p:cNvPr id="80901" name="Text Box 22"/>
          <p:cNvSpPr txBox="1">
            <a:spLocks noChangeArrowheads="1"/>
          </p:cNvSpPr>
          <p:nvPr/>
        </p:nvSpPr>
        <p:spPr bwMode="auto">
          <a:xfrm>
            <a:off x="2608263" y="2919413"/>
            <a:ext cx="2103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/>
              <a:t>Timing Diagram</a:t>
            </a:r>
          </a:p>
        </p:txBody>
      </p:sp>
      <p:grpSp>
        <p:nvGrpSpPr>
          <p:cNvPr id="80902" name="Group 185"/>
          <p:cNvGrpSpPr>
            <a:grpSpLocks/>
          </p:cNvGrpSpPr>
          <p:nvPr/>
        </p:nvGrpSpPr>
        <p:grpSpPr bwMode="auto">
          <a:xfrm>
            <a:off x="5427663" y="965200"/>
            <a:ext cx="3367087" cy="2070100"/>
            <a:chOff x="4508113" y="1867209"/>
            <a:chExt cx="4447500" cy="2733528"/>
          </a:xfrm>
        </p:grpSpPr>
        <p:pic>
          <p:nvPicPr>
            <p:cNvPr id="187" name="Picture 2" descr="bkgrd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08113" y="1867209"/>
              <a:ext cx="4445404" cy="2733528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</p:pic>
        <p:sp>
          <p:nvSpPr>
            <p:cNvPr id="80904" name="Line 4"/>
            <p:cNvSpPr>
              <a:spLocks noChangeShapeType="1"/>
            </p:cNvSpPr>
            <p:nvPr/>
          </p:nvSpPr>
          <p:spPr bwMode="auto">
            <a:xfrm flipV="1">
              <a:off x="5100498" y="4154430"/>
              <a:ext cx="4842" cy="142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5" name="Line 5"/>
            <p:cNvSpPr>
              <a:spLocks noChangeShapeType="1"/>
            </p:cNvSpPr>
            <p:nvPr/>
          </p:nvSpPr>
          <p:spPr bwMode="auto">
            <a:xfrm flipV="1">
              <a:off x="5048040" y="4168150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6" name="Line 6"/>
            <p:cNvSpPr>
              <a:spLocks noChangeShapeType="1"/>
            </p:cNvSpPr>
            <p:nvPr/>
          </p:nvSpPr>
          <p:spPr bwMode="auto">
            <a:xfrm flipV="1">
              <a:off x="4995580" y="4181063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7" name="Line 8"/>
            <p:cNvSpPr>
              <a:spLocks noChangeShapeType="1"/>
            </p:cNvSpPr>
            <p:nvPr/>
          </p:nvSpPr>
          <p:spPr bwMode="auto">
            <a:xfrm flipV="1">
              <a:off x="4659034" y="3511200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8" name="Line 9"/>
            <p:cNvSpPr>
              <a:spLocks noChangeShapeType="1"/>
            </p:cNvSpPr>
            <p:nvPr/>
          </p:nvSpPr>
          <p:spPr bwMode="auto">
            <a:xfrm flipV="1">
              <a:off x="4727635" y="3507165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9" name="Line 10"/>
            <p:cNvSpPr>
              <a:spLocks noChangeShapeType="1"/>
            </p:cNvSpPr>
            <p:nvPr/>
          </p:nvSpPr>
          <p:spPr bwMode="auto">
            <a:xfrm flipV="1">
              <a:off x="4696159" y="3507971"/>
              <a:ext cx="0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0" name="Line 12"/>
            <p:cNvSpPr>
              <a:spLocks noChangeShapeType="1"/>
            </p:cNvSpPr>
            <p:nvPr/>
          </p:nvSpPr>
          <p:spPr bwMode="auto">
            <a:xfrm flipH="1" flipV="1">
              <a:off x="8768608" y="3712159"/>
              <a:ext cx="807" cy="1121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1" name="Arc 15"/>
            <p:cNvSpPr>
              <a:spLocks/>
            </p:cNvSpPr>
            <p:nvPr/>
          </p:nvSpPr>
          <p:spPr bwMode="auto">
            <a:xfrm rot="-6008507">
              <a:off x="8357005" y="4087444"/>
              <a:ext cx="225171" cy="262296"/>
            </a:xfrm>
            <a:custGeom>
              <a:avLst/>
              <a:gdLst>
                <a:gd name="T0" fmla="*/ 2147483647 w 17896"/>
                <a:gd name="T1" fmla="*/ 0 h 20912"/>
                <a:gd name="T2" fmla="*/ 2147483647 w 17896"/>
                <a:gd name="T3" fmla="*/ 2147483647 h 20912"/>
                <a:gd name="T4" fmla="*/ 0 w 17896"/>
                <a:gd name="T5" fmla="*/ 2147483647 h 20912"/>
                <a:gd name="T6" fmla="*/ 0 60000 65536"/>
                <a:gd name="T7" fmla="*/ 0 60000 65536"/>
                <a:gd name="T8" fmla="*/ 0 60000 65536"/>
                <a:gd name="T9" fmla="*/ 0 w 17896"/>
                <a:gd name="T10" fmla="*/ 0 h 20912"/>
                <a:gd name="T11" fmla="*/ 17896 w 17896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896" h="20912" fill="none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</a:path>
                <a:path w="17896" h="20912" stroke="0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0912" name="Picture 24" descr="celltow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0168" y="2633113"/>
              <a:ext cx="361565" cy="81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13" name="Picture 25" descr="celltow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8344" y="3336874"/>
              <a:ext cx="254225" cy="569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0914" name="Group 26"/>
            <p:cNvGrpSpPr>
              <a:grpSpLocks/>
            </p:cNvGrpSpPr>
            <p:nvPr/>
          </p:nvGrpSpPr>
          <p:grpSpPr bwMode="auto">
            <a:xfrm>
              <a:off x="6240318" y="3452246"/>
              <a:ext cx="60292" cy="174354"/>
              <a:chOff x="1914" y="3609"/>
              <a:chExt cx="121" cy="327"/>
            </a:xfrm>
          </p:grpSpPr>
          <p:pic>
            <p:nvPicPr>
              <p:cNvPr id="81057" name="Picture 27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1058" name="Group 28"/>
              <p:cNvGrpSpPr>
                <a:grpSpLocks/>
              </p:cNvGrpSpPr>
              <p:nvPr/>
            </p:nvGrpSpPr>
            <p:grpSpPr bwMode="auto">
              <a:xfrm flipH="1">
                <a:off x="1914" y="3609"/>
                <a:ext cx="69" cy="238"/>
                <a:chOff x="4224" y="-720"/>
                <a:chExt cx="1248" cy="5040"/>
              </a:xfrm>
            </p:grpSpPr>
            <p:sp>
              <p:nvSpPr>
                <p:cNvPr id="81059" name="AutoShape 29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060" name="AutoShape 30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5" name="AutoShape 31"/>
                <p:cNvSpPr>
                  <a:spLocks noChangeArrowheads="1"/>
                </p:cNvSpPr>
                <p:nvPr/>
              </p:nvSpPr>
              <p:spPr bwMode="auto">
                <a:xfrm>
                  <a:off x="4793" y="1684"/>
                  <a:ext cx="76" cy="83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AutoShape 32"/>
                <p:cNvSpPr>
                  <a:spLocks noChangeArrowheads="1"/>
                </p:cNvSpPr>
                <p:nvPr/>
              </p:nvSpPr>
              <p:spPr bwMode="auto">
                <a:xfrm>
                  <a:off x="4793" y="768"/>
                  <a:ext cx="76" cy="916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1063" name="AutoShape 33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1064" name="Group 34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1074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5" name="Line 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6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7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8" name="Line 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9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80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81" name="Line 4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065" name="Group 43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1066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67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68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69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0" name="Line 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1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2" name="Line 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3" name="Line 5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0915" name="Group 52"/>
            <p:cNvGrpSpPr>
              <a:grpSpLocks/>
            </p:cNvGrpSpPr>
            <p:nvPr/>
          </p:nvGrpSpPr>
          <p:grpSpPr bwMode="auto">
            <a:xfrm>
              <a:off x="5859139" y="3524762"/>
              <a:ext cx="61337" cy="211604"/>
              <a:chOff x="1920" y="3609"/>
              <a:chExt cx="115" cy="327"/>
            </a:xfrm>
          </p:grpSpPr>
          <p:pic>
            <p:nvPicPr>
              <p:cNvPr id="81032" name="Picture 53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1033" name="Group 54"/>
              <p:cNvGrpSpPr>
                <a:grpSpLocks/>
              </p:cNvGrpSpPr>
              <p:nvPr/>
            </p:nvGrpSpPr>
            <p:grpSpPr bwMode="auto">
              <a:xfrm flipH="1">
                <a:off x="1945" y="3609"/>
                <a:ext cx="62" cy="239"/>
                <a:chOff x="4224" y="-720"/>
                <a:chExt cx="1248" cy="5040"/>
              </a:xfrm>
            </p:grpSpPr>
            <p:sp>
              <p:nvSpPr>
                <p:cNvPr id="81034" name="AutoShape 55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035" name="AutoShape 56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0" name="AutoShape 57"/>
                <p:cNvSpPr>
                  <a:spLocks noChangeArrowheads="1"/>
                </p:cNvSpPr>
                <p:nvPr/>
              </p:nvSpPr>
              <p:spPr bwMode="auto">
                <a:xfrm>
                  <a:off x="4733" y="1690"/>
                  <a:ext cx="158" cy="888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AutoShape 58"/>
                <p:cNvSpPr>
                  <a:spLocks noChangeArrowheads="1"/>
                </p:cNvSpPr>
                <p:nvPr/>
              </p:nvSpPr>
              <p:spPr bwMode="auto">
                <a:xfrm>
                  <a:off x="4733" y="870"/>
                  <a:ext cx="158" cy="888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1038" name="AutoShape 59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1039" name="Group 60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1049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0" name="Line 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1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2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3" name="Line 6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4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5" name="Line 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6" name="Line 6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040" name="Group 69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1041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2" name="Line 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3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4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5" name="Line 7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6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7" name="Line 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8" name="Line 7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0916" name="Group 78"/>
            <p:cNvGrpSpPr>
              <a:grpSpLocks/>
            </p:cNvGrpSpPr>
            <p:nvPr/>
          </p:nvGrpSpPr>
          <p:grpSpPr bwMode="auto">
            <a:xfrm>
              <a:off x="6001183" y="3927645"/>
              <a:ext cx="109761" cy="286508"/>
              <a:chOff x="1920" y="3603"/>
              <a:chExt cx="115" cy="333"/>
            </a:xfrm>
          </p:grpSpPr>
          <p:pic>
            <p:nvPicPr>
              <p:cNvPr id="81007" name="Picture 79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1008" name="Group 80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1009" name="AutoShape 81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010" name="AutoShape 82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5" name="AutoShape 83"/>
                <p:cNvSpPr>
                  <a:spLocks noChangeArrowheads="1"/>
                </p:cNvSpPr>
                <p:nvPr/>
              </p:nvSpPr>
              <p:spPr bwMode="auto">
                <a:xfrm>
                  <a:off x="4830" y="1699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AutoShape 84"/>
                <p:cNvSpPr>
                  <a:spLocks noChangeArrowheads="1"/>
                </p:cNvSpPr>
                <p:nvPr/>
              </p:nvSpPr>
              <p:spPr bwMode="auto">
                <a:xfrm>
                  <a:off x="4830" y="826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1013" name="AutoShape 85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1014" name="Group 86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1024" name="Line 87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5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6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7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8" name="Line 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9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30" name="Line 9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31" name="Line 9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015" name="Group 95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1016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17" name="Lin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18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19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0" name="Line 1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1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2" name="Line 1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3" name="Line 10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0917" name="Group 104"/>
            <p:cNvGrpSpPr>
              <a:grpSpLocks/>
            </p:cNvGrpSpPr>
            <p:nvPr/>
          </p:nvGrpSpPr>
          <p:grpSpPr bwMode="auto">
            <a:xfrm>
              <a:off x="6625044" y="3849360"/>
              <a:ext cx="109761" cy="286508"/>
              <a:chOff x="1920" y="3603"/>
              <a:chExt cx="115" cy="333"/>
            </a:xfrm>
          </p:grpSpPr>
          <p:pic>
            <p:nvPicPr>
              <p:cNvPr id="80982" name="Picture 105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0983" name="Group 106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0984" name="AutoShape 107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985" name="AutoShape 108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utoShape 109"/>
                <p:cNvSpPr>
                  <a:spLocks noChangeArrowheads="1"/>
                </p:cNvSpPr>
                <p:nvPr/>
              </p:nvSpPr>
              <p:spPr bwMode="auto">
                <a:xfrm>
                  <a:off x="4809" y="1717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AutoShape 110"/>
                <p:cNvSpPr>
                  <a:spLocks noChangeArrowheads="1"/>
                </p:cNvSpPr>
                <p:nvPr/>
              </p:nvSpPr>
              <p:spPr bwMode="auto">
                <a:xfrm>
                  <a:off x="4809" y="844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0988" name="AutoShape 111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0989" name="Group 112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0999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0" name="Line 1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1" name="Line 115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2" name="Line 11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3" name="Line 1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4" name="Line 11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5" name="Line 1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6" name="Line 12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0990" name="Group 121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0991" name="Line 122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2" name="Line 1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3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4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5" name="Line 1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6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7" name="Line 1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8" name="Line 1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0918" name="Group 130"/>
            <p:cNvGrpSpPr>
              <a:grpSpLocks/>
            </p:cNvGrpSpPr>
            <p:nvPr/>
          </p:nvGrpSpPr>
          <p:grpSpPr bwMode="auto">
            <a:xfrm>
              <a:off x="6340957" y="4129411"/>
              <a:ext cx="109761" cy="286508"/>
              <a:chOff x="1920" y="3603"/>
              <a:chExt cx="115" cy="333"/>
            </a:xfrm>
          </p:grpSpPr>
          <p:pic>
            <p:nvPicPr>
              <p:cNvPr id="80957" name="Picture 131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0958" name="Group 132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0959" name="AutoShape 133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960" name="AutoShape 134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AutoShape 135"/>
                <p:cNvSpPr>
                  <a:spLocks noChangeArrowheads="1"/>
                </p:cNvSpPr>
                <p:nvPr/>
              </p:nvSpPr>
              <p:spPr bwMode="auto">
                <a:xfrm>
                  <a:off x="4831" y="1687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AutoShape 136"/>
                <p:cNvSpPr>
                  <a:spLocks noChangeArrowheads="1"/>
                </p:cNvSpPr>
                <p:nvPr/>
              </p:nvSpPr>
              <p:spPr bwMode="auto">
                <a:xfrm>
                  <a:off x="4831" y="813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0963" name="AutoShape 137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0964" name="Group 138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0974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5" name="Line 1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6" name="Line 141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7" name="Line 14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8" name="Line 1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9" name="Line 14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80" name="Line 1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81" name="Line 14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0965" name="Group 147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0966" name="Line 148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67" name="Line 1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68" name="Line 150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69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0" name="Line 1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1" name="Line 15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2" name="Line 1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3" name="Line 15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0919" name="Group 156"/>
            <p:cNvGrpSpPr>
              <a:grpSpLocks/>
            </p:cNvGrpSpPr>
            <p:nvPr/>
          </p:nvGrpSpPr>
          <p:grpSpPr bwMode="auto">
            <a:xfrm rot="-2898874">
              <a:off x="4995176" y="3944190"/>
              <a:ext cx="462448" cy="306685"/>
              <a:chOff x="3936" y="2304"/>
              <a:chExt cx="573" cy="380"/>
            </a:xfrm>
          </p:grpSpPr>
          <p:sp>
            <p:nvSpPr>
              <p:cNvPr id="80954" name="Arc 157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5" name="Arc 158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6" name="Arc 159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0920" name="Group 160"/>
            <p:cNvGrpSpPr>
              <a:grpSpLocks/>
            </p:cNvGrpSpPr>
            <p:nvPr/>
          </p:nvGrpSpPr>
          <p:grpSpPr bwMode="auto">
            <a:xfrm rot="-8236128">
              <a:off x="8561192" y="3540254"/>
              <a:ext cx="362372" cy="240505"/>
              <a:chOff x="480" y="2932"/>
              <a:chExt cx="573" cy="380"/>
            </a:xfrm>
          </p:grpSpPr>
          <p:sp>
            <p:nvSpPr>
              <p:cNvPr id="80951" name="Arc 161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2" name="Arc 162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3" name="Arc 163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0921" name="Group 164"/>
            <p:cNvGrpSpPr>
              <a:grpSpLocks/>
            </p:cNvGrpSpPr>
            <p:nvPr/>
          </p:nvGrpSpPr>
          <p:grpSpPr bwMode="auto">
            <a:xfrm rot="5377720">
              <a:off x="4598101" y="3291274"/>
              <a:ext cx="402725" cy="379320"/>
              <a:chOff x="4884" y="2737"/>
              <a:chExt cx="499" cy="470"/>
            </a:xfrm>
          </p:grpSpPr>
          <p:sp>
            <p:nvSpPr>
              <p:cNvPr id="80948" name="Arc 165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9" name="Arc 166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0" name="Arc 167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0922" name="Line 168"/>
            <p:cNvSpPr>
              <a:spLocks noChangeShapeType="1"/>
            </p:cNvSpPr>
            <p:nvPr/>
          </p:nvSpPr>
          <p:spPr bwMode="auto">
            <a:xfrm flipV="1">
              <a:off x="6095610" y="3484567"/>
              <a:ext cx="134780" cy="401918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923" name="Group 169"/>
            <p:cNvGrpSpPr>
              <a:grpSpLocks/>
            </p:cNvGrpSpPr>
            <p:nvPr/>
          </p:nvGrpSpPr>
          <p:grpSpPr bwMode="auto">
            <a:xfrm rot="7756139">
              <a:off x="7648397" y="2708164"/>
              <a:ext cx="364793" cy="211452"/>
              <a:chOff x="3936" y="2304"/>
              <a:chExt cx="573" cy="380"/>
            </a:xfrm>
          </p:grpSpPr>
          <p:sp>
            <p:nvSpPr>
              <p:cNvPr id="80945" name="Arc 170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6" name="Arc 171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7" name="Arc 172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0924" name="Group 173"/>
            <p:cNvGrpSpPr>
              <a:grpSpLocks/>
            </p:cNvGrpSpPr>
            <p:nvPr/>
          </p:nvGrpSpPr>
          <p:grpSpPr bwMode="auto">
            <a:xfrm rot="7334634">
              <a:off x="5073859" y="3783982"/>
              <a:ext cx="462448" cy="380129"/>
              <a:chOff x="480" y="2932"/>
              <a:chExt cx="573" cy="380"/>
            </a:xfrm>
          </p:grpSpPr>
          <p:sp>
            <p:nvSpPr>
              <p:cNvPr id="80942" name="Arc 174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3" name="Arc 175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4" name="Arc 176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0925" name="Group 177"/>
            <p:cNvGrpSpPr>
              <a:grpSpLocks/>
            </p:cNvGrpSpPr>
            <p:nvPr/>
          </p:nvGrpSpPr>
          <p:grpSpPr bwMode="auto">
            <a:xfrm>
              <a:off x="5350691" y="3569308"/>
              <a:ext cx="186432" cy="215487"/>
              <a:chOff x="1171" y="2732"/>
              <a:chExt cx="231" cy="267"/>
            </a:xfrm>
          </p:grpSpPr>
          <p:sp>
            <p:nvSpPr>
              <p:cNvPr id="80939" name="Arc 178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0" name="Arc 179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1" name="Arc 180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0926" name="Group 181"/>
            <p:cNvGrpSpPr>
              <a:grpSpLocks/>
            </p:cNvGrpSpPr>
            <p:nvPr/>
          </p:nvGrpSpPr>
          <p:grpSpPr bwMode="auto">
            <a:xfrm rot="-2836128">
              <a:off x="8288003" y="4005525"/>
              <a:ext cx="362372" cy="240505"/>
              <a:chOff x="480" y="2932"/>
              <a:chExt cx="573" cy="380"/>
            </a:xfrm>
          </p:grpSpPr>
          <p:sp>
            <p:nvSpPr>
              <p:cNvPr id="80936" name="Arc 182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37" name="Arc 183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38" name="Arc 184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0927" name="Line 185"/>
            <p:cNvSpPr>
              <a:spLocks noChangeShapeType="1"/>
            </p:cNvSpPr>
            <p:nvPr/>
          </p:nvSpPr>
          <p:spPr bwMode="auto">
            <a:xfrm flipV="1">
              <a:off x="5948724" y="3454705"/>
              <a:ext cx="251804" cy="7425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28" name="Line 186"/>
            <p:cNvSpPr>
              <a:spLocks noChangeShapeType="1"/>
            </p:cNvSpPr>
            <p:nvPr/>
          </p:nvSpPr>
          <p:spPr bwMode="auto">
            <a:xfrm>
              <a:off x="5927740" y="3558817"/>
              <a:ext cx="104918" cy="34381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29" name="Line 187"/>
            <p:cNvSpPr>
              <a:spLocks noChangeShapeType="1"/>
            </p:cNvSpPr>
            <p:nvPr/>
          </p:nvSpPr>
          <p:spPr bwMode="auto">
            <a:xfrm flipV="1">
              <a:off x="6125471" y="3889713"/>
              <a:ext cx="505223" cy="5245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0" name="Line 188"/>
            <p:cNvSpPr>
              <a:spLocks noChangeShapeType="1"/>
            </p:cNvSpPr>
            <p:nvPr/>
          </p:nvSpPr>
          <p:spPr bwMode="auto">
            <a:xfrm>
              <a:off x="6107715" y="3967998"/>
              <a:ext cx="251804" cy="158185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1" name="Line 189"/>
            <p:cNvSpPr>
              <a:spLocks noChangeShapeType="1"/>
            </p:cNvSpPr>
            <p:nvPr/>
          </p:nvSpPr>
          <p:spPr bwMode="auto">
            <a:xfrm flipV="1">
              <a:off x="6434577" y="3936523"/>
              <a:ext cx="200152" cy="16464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0932" name="Picture 215" descr="tankRigh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5936" y="3719754"/>
              <a:ext cx="639677" cy="357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33" name="Picture 216" descr="3manjeep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1316" y="4138957"/>
              <a:ext cx="600883" cy="456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34" name="Picture 217" descr="TankLeft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469" y="3466512"/>
              <a:ext cx="440923" cy="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35" name="Picture 218" descr="humveewithsoldierandmonitor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559" y="4269972"/>
              <a:ext cx="511068" cy="269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4" descr="fred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" t="2161" r="7414" b="2469"/>
          <a:stretch>
            <a:fillRect/>
          </a:stretch>
        </p:blipFill>
        <p:spPr>
          <a:xfrm>
            <a:off x="3913188" y="2182813"/>
            <a:ext cx="4795837" cy="3924300"/>
          </a:xfrm>
        </p:spPr>
      </p:pic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Timing Diagram Callback Plots</a:t>
            </a:r>
          </a:p>
        </p:txBody>
      </p:sp>
      <p:sp>
        <p:nvSpPr>
          <p:cNvPr id="82948" name="Rectangle 6"/>
          <p:cNvSpPr>
            <a:spLocks noChangeArrowheads="1"/>
          </p:cNvSpPr>
          <p:nvPr/>
        </p:nvSpPr>
        <p:spPr bwMode="auto">
          <a:xfrm>
            <a:off x="1347788" y="1098550"/>
            <a:ext cx="54546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Clicking on a segment produces a plot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12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Plots can be customized by the user</a:t>
            </a:r>
            <a:endParaRPr lang="en-US" sz="2000"/>
          </a:p>
        </p:txBody>
      </p:sp>
      <p:pic>
        <p:nvPicPr>
          <p:cNvPr id="8294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2867025"/>
            <a:ext cx="3021013" cy="17192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950" name="Line 10"/>
          <p:cNvSpPr>
            <a:spLocks noChangeShapeType="1"/>
          </p:cNvSpPr>
          <p:nvPr/>
        </p:nvSpPr>
        <p:spPr bwMode="auto">
          <a:xfrm flipV="1">
            <a:off x="2174875" y="2416175"/>
            <a:ext cx="2162175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51" name="Line 11"/>
          <p:cNvSpPr>
            <a:spLocks noChangeShapeType="1"/>
          </p:cNvSpPr>
          <p:nvPr/>
        </p:nvSpPr>
        <p:spPr bwMode="auto">
          <a:xfrm>
            <a:off x="2165350" y="3959225"/>
            <a:ext cx="2203450" cy="1781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52" name="Text Box 12"/>
          <p:cNvSpPr txBox="1">
            <a:spLocks noChangeArrowheads="1"/>
          </p:cNvSpPr>
          <p:nvPr/>
        </p:nvSpPr>
        <p:spPr bwMode="auto">
          <a:xfrm>
            <a:off x="1182688" y="2544763"/>
            <a:ext cx="1911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Timing Diagram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Node Position Map</a:t>
            </a:r>
          </a:p>
        </p:txBody>
      </p:sp>
      <p:pic>
        <p:nvPicPr>
          <p:cNvPr id="84995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t="10843" b="9639"/>
          <a:stretch>
            <a:fillRect/>
          </a:stretch>
        </p:blipFill>
        <p:spPr>
          <a:xfrm>
            <a:off x="273050" y="2325688"/>
            <a:ext cx="4533900" cy="3395662"/>
          </a:xfrm>
          <a:noFill/>
        </p:spPr>
      </p:pic>
      <p:pic>
        <p:nvPicPr>
          <p:cNvPr id="84996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9" r="8250"/>
          <a:stretch>
            <a:fillRect/>
          </a:stretch>
        </p:blipFill>
        <p:spPr>
          <a:xfrm>
            <a:off x="5116513" y="3478213"/>
            <a:ext cx="3024187" cy="3009900"/>
          </a:xfrm>
          <a:noFill/>
        </p:spPr>
      </p:pic>
      <p:sp>
        <p:nvSpPr>
          <p:cNvPr id="84997" name="Rectangle 8"/>
          <p:cNvSpPr>
            <a:spLocks noChangeArrowheads="1"/>
          </p:cNvSpPr>
          <p:nvPr/>
        </p:nvSpPr>
        <p:spPr bwMode="auto">
          <a:xfrm>
            <a:off x="695325" y="952500"/>
            <a:ext cx="77533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LLAMAComm plots a map of node positions.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Clicking on a node name will produce a plot of the antenna positions and look directions.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000" b="1"/>
          </a:p>
        </p:txBody>
      </p:sp>
      <p:grpSp>
        <p:nvGrpSpPr>
          <p:cNvPr id="84998" name="Group 185"/>
          <p:cNvGrpSpPr>
            <a:grpSpLocks/>
          </p:cNvGrpSpPr>
          <p:nvPr/>
        </p:nvGrpSpPr>
        <p:grpSpPr bwMode="auto">
          <a:xfrm>
            <a:off x="5211763" y="1784350"/>
            <a:ext cx="3367087" cy="2070100"/>
            <a:chOff x="4508113" y="1867209"/>
            <a:chExt cx="4447500" cy="2733528"/>
          </a:xfrm>
        </p:grpSpPr>
        <p:pic>
          <p:nvPicPr>
            <p:cNvPr id="187" name="Picture 2" descr="bkgrd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508113" y="1867209"/>
              <a:ext cx="4445404" cy="2733528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</p:pic>
        <p:sp>
          <p:nvSpPr>
            <p:cNvPr id="85000" name="Line 4"/>
            <p:cNvSpPr>
              <a:spLocks noChangeShapeType="1"/>
            </p:cNvSpPr>
            <p:nvPr/>
          </p:nvSpPr>
          <p:spPr bwMode="auto">
            <a:xfrm flipV="1">
              <a:off x="5100498" y="4154430"/>
              <a:ext cx="4842" cy="142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1" name="Line 5"/>
            <p:cNvSpPr>
              <a:spLocks noChangeShapeType="1"/>
            </p:cNvSpPr>
            <p:nvPr/>
          </p:nvSpPr>
          <p:spPr bwMode="auto">
            <a:xfrm flipV="1">
              <a:off x="5048040" y="4168150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2" name="Line 6"/>
            <p:cNvSpPr>
              <a:spLocks noChangeShapeType="1"/>
            </p:cNvSpPr>
            <p:nvPr/>
          </p:nvSpPr>
          <p:spPr bwMode="auto">
            <a:xfrm flipV="1">
              <a:off x="4995580" y="4181063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3" name="Line 8"/>
            <p:cNvSpPr>
              <a:spLocks noChangeShapeType="1"/>
            </p:cNvSpPr>
            <p:nvPr/>
          </p:nvSpPr>
          <p:spPr bwMode="auto">
            <a:xfrm flipV="1">
              <a:off x="4659034" y="3511200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4" name="Line 9"/>
            <p:cNvSpPr>
              <a:spLocks noChangeShapeType="1"/>
            </p:cNvSpPr>
            <p:nvPr/>
          </p:nvSpPr>
          <p:spPr bwMode="auto">
            <a:xfrm flipV="1">
              <a:off x="4727635" y="3507165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5" name="Line 10"/>
            <p:cNvSpPr>
              <a:spLocks noChangeShapeType="1"/>
            </p:cNvSpPr>
            <p:nvPr/>
          </p:nvSpPr>
          <p:spPr bwMode="auto">
            <a:xfrm flipV="1">
              <a:off x="4696159" y="3507971"/>
              <a:ext cx="0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6" name="Line 12"/>
            <p:cNvSpPr>
              <a:spLocks noChangeShapeType="1"/>
            </p:cNvSpPr>
            <p:nvPr/>
          </p:nvSpPr>
          <p:spPr bwMode="auto">
            <a:xfrm flipH="1" flipV="1">
              <a:off x="8768608" y="3712159"/>
              <a:ext cx="807" cy="1121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7" name="Arc 15"/>
            <p:cNvSpPr>
              <a:spLocks/>
            </p:cNvSpPr>
            <p:nvPr/>
          </p:nvSpPr>
          <p:spPr bwMode="auto">
            <a:xfrm rot="-6008507">
              <a:off x="8357005" y="4087444"/>
              <a:ext cx="225171" cy="262296"/>
            </a:xfrm>
            <a:custGeom>
              <a:avLst/>
              <a:gdLst>
                <a:gd name="T0" fmla="*/ 2147483647 w 17896"/>
                <a:gd name="T1" fmla="*/ 0 h 20912"/>
                <a:gd name="T2" fmla="*/ 2147483647 w 17896"/>
                <a:gd name="T3" fmla="*/ 2147483647 h 20912"/>
                <a:gd name="T4" fmla="*/ 0 w 17896"/>
                <a:gd name="T5" fmla="*/ 2147483647 h 20912"/>
                <a:gd name="T6" fmla="*/ 0 60000 65536"/>
                <a:gd name="T7" fmla="*/ 0 60000 65536"/>
                <a:gd name="T8" fmla="*/ 0 60000 65536"/>
                <a:gd name="T9" fmla="*/ 0 w 17896"/>
                <a:gd name="T10" fmla="*/ 0 h 20912"/>
                <a:gd name="T11" fmla="*/ 17896 w 17896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896" h="20912" fill="none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</a:path>
                <a:path w="17896" h="20912" stroke="0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5008" name="Picture 24" descr="celltowe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0168" y="2633113"/>
              <a:ext cx="361565" cy="81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009" name="Picture 25" descr="celltowe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8344" y="3336874"/>
              <a:ext cx="254225" cy="569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5010" name="Group 26"/>
            <p:cNvGrpSpPr>
              <a:grpSpLocks/>
            </p:cNvGrpSpPr>
            <p:nvPr/>
          </p:nvGrpSpPr>
          <p:grpSpPr bwMode="auto">
            <a:xfrm>
              <a:off x="6241307" y="3453306"/>
              <a:ext cx="59295" cy="173287"/>
              <a:chOff x="1916" y="3611"/>
              <a:chExt cx="119" cy="325"/>
            </a:xfrm>
          </p:grpSpPr>
          <p:pic>
            <p:nvPicPr>
              <p:cNvPr id="85153" name="Picture 27" descr="figur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5154" name="Group 28"/>
              <p:cNvGrpSpPr>
                <a:grpSpLocks/>
              </p:cNvGrpSpPr>
              <p:nvPr/>
            </p:nvGrpSpPr>
            <p:grpSpPr bwMode="auto">
              <a:xfrm flipH="1">
                <a:off x="1916" y="3611"/>
                <a:ext cx="69" cy="238"/>
                <a:chOff x="4224" y="-720"/>
                <a:chExt cx="1248" cy="5040"/>
              </a:xfrm>
            </p:grpSpPr>
            <p:sp>
              <p:nvSpPr>
                <p:cNvPr id="85155" name="AutoShape 29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156" name="AutoShape 30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5" name="AutoShape 31"/>
                <p:cNvSpPr>
                  <a:spLocks noChangeArrowheads="1"/>
                </p:cNvSpPr>
                <p:nvPr/>
              </p:nvSpPr>
              <p:spPr bwMode="auto">
                <a:xfrm>
                  <a:off x="4753" y="1725"/>
                  <a:ext cx="152" cy="83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AutoShape 32"/>
                <p:cNvSpPr>
                  <a:spLocks noChangeArrowheads="1"/>
                </p:cNvSpPr>
                <p:nvPr/>
              </p:nvSpPr>
              <p:spPr bwMode="auto">
                <a:xfrm>
                  <a:off x="4753" y="809"/>
                  <a:ext cx="152" cy="916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5159" name="AutoShape 33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5160" name="Group 34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5170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1" name="Line 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2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3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4" name="Line 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5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6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7" name="Line 4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161" name="Group 43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5162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3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4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5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6" name="Line 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7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8" name="Line 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9" name="Line 5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5011" name="Group 52"/>
            <p:cNvGrpSpPr>
              <a:grpSpLocks/>
            </p:cNvGrpSpPr>
            <p:nvPr/>
          </p:nvGrpSpPr>
          <p:grpSpPr bwMode="auto">
            <a:xfrm>
              <a:off x="5859139" y="3526058"/>
              <a:ext cx="61337" cy="210310"/>
              <a:chOff x="1920" y="3611"/>
              <a:chExt cx="115" cy="325"/>
            </a:xfrm>
          </p:grpSpPr>
          <p:pic>
            <p:nvPicPr>
              <p:cNvPr id="85128" name="Picture 53" descr="figur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5129" name="Group 54"/>
              <p:cNvGrpSpPr>
                <a:grpSpLocks/>
              </p:cNvGrpSpPr>
              <p:nvPr/>
            </p:nvGrpSpPr>
            <p:grpSpPr bwMode="auto">
              <a:xfrm flipH="1">
                <a:off x="1947" y="3611"/>
                <a:ext cx="62" cy="239"/>
                <a:chOff x="4224" y="-720"/>
                <a:chExt cx="1248" cy="5040"/>
              </a:xfrm>
            </p:grpSpPr>
            <p:sp>
              <p:nvSpPr>
                <p:cNvPr id="85130" name="AutoShape 55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131" name="AutoShape 56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0" name="AutoShape 57"/>
                <p:cNvSpPr>
                  <a:spLocks noChangeArrowheads="1"/>
                </p:cNvSpPr>
                <p:nvPr/>
              </p:nvSpPr>
              <p:spPr bwMode="auto">
                <a:xfrm>
                  <a:off x="4773" y="1648"/>
                  <a:ext cx="158" cy="888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AutoShape 58"/>
                <p:cNvSpPr>
                  <a:spLocks noChangeArrowheads="1"/>
                </p:cNvSpPr>
                <p:nvPr/>
              </p:nvSpPr>
              <p:spPr bwMode="auto">
                <a:xfrm>
                  <a:off x="4773" y="828"/>
                  <a:ext cx="158" cy="888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5134" name="AutoShape 59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5135" name="Group 60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5145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6" name="Line 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7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8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9" name="Line 6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50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51" name="Line 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52" name="Line 6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136" name="Group 69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5137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38" name="Line 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39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0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1" name="Line 7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2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3" name="Line 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4" name="Line 7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5012" name="Group 78"/>
            <p:cNvGrpSpPr>
              <a:grpSpLocks/>
            </p:cNvGrpSpPr>
            <p:nvPr/>
          </p:nvGrpSpPr>
          <p:grpSpPr bwMode="auto">
            <a:xfrm>
              <a:off x="6001183" y="3927645"/>
              <a:ext cx="109761" cy="286508"/>
              <a:chOff x="1920" y="3603"/>
              <a:chExt cx="115" cy="333"/>
            </a:xfrm>
          </p:grpSpPr>
          <p:pic>
            <p:nvPicPr>
              <p:cNvPr id="85103" name="Picture 79" descr="figur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5104" name="Group 80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5105" name="AutoShape 81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106" name="AutoShape 82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5" name="AutoShape 83"/>
                <p:cNvSpPr>
                  <a:spLocks noChangeArrowheads="1"/>
                </p:cNvSpPr>
                <p:nvPr/>
              </p:nvSpPr>
              <p:spPr bwMode="auto">
                <a:xfrm>
                  <a:off x="4830" y="1699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AutoShape 84"/>
                <p:cNvSpPr>
                  <a:spLocks noChangeArrowheads="1"/>
                </p:cNvSpPr>
                <p:nvPr/>
              </p:nvSpPr>
              <p:spPr bwMode="auto">
                <a:xfrm>
                  <a:off x="4830" y="826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5109" name="AutoShape 85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5110" name="Group 86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5120" name="Line 87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1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2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3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4" name="Line 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5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6" name="Line 9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7" name="Line 9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111" name="Group 95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5112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3" name="Lin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4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5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6" name="Line 1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7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8" name="Line 1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9" name="Line 10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5013" name="Group 104"/>
            <p:cNvGrpSpPr>
              <a:grpSpLocks/>
            </p:cNvGrpSpPr>
            <p:nvPr/>
          </p:nvGrpSpPr>
          <p:grpSpPr bwMode="auto">
            <a:xfrm>
              <a:off x="6625044" y="3849360"/>
              <a:ext cx="109761" cy="286508"/>
              <a:chOff x="1920" y="3603"/>
              <a:chExt cx="115" cy="333"/>
            </a:xfrm>
          </p:grpSpPr>
          <p:pic>
            <p:nvPicPr>
              <p:cNvPr id="85078" name="Picture 105" descr="figur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5079" name="Group 106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5080" name="AutoShape 107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081" name="AutoShape 108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utoShape 109"/>
                <p:cNvSpPr>
                  <a:spLocks noChangeArrowheads="1"/>
                </p:cNvSpPr>
                <p:nvPr/>
              </p:nvSpPr>
              <p:spPr bwMode="auto">
                <a:xfrm>
                  <a:off x="4809" y="1717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AutoShape 110"/>
                <p:cNvSpPr>
                  <a:spLocks noChangeArrowheads="1"/>
                </p:cNvSpPr>
                <p:nvPr/>
              </p:nvSpPr>
              <p:spPr bwMode="auto">
                <a:xfrm>
                  <a:off x="4809" y="844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5084" name="AutoShape 111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5085" name="Group 112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5095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6" name="Line 1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7" name="Line 115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8" name="Line 11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9" name="Line 1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00" name="Line 11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01" name="Line 1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02" name="Line 12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086" name="Group 121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5087" name="Line 122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88" name="Line 1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89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0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1" name="Line 1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2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3" name="Line 1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4" name="Line 1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5014" name="Group 130"/>
            <p:cNvGrpSpPr>
              <a:grpSpLocks/>
            </p:cNvGrpSpPr>
            <p:nvPr/>
          </p:nvGrpSpPr>
          <p:grpSpPr bwMode="auto">
            <a:xfrm>
              <a:off x="6340957" y="4129411"/>
              <a:ext cx="109761" cy="286508"/>
              <a:chOff x="1920" y="3603"/>
              <a:chExt cx="115" cy="333"/>
            </a:xfrm>
          </p:grpSpPr>
          <p:pic>
            <p:nvPicPr>
              <p:cNvPr id="85053" name="Picture 131" descr="figur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5054" name="Group 132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5055" name="AutoShape 133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056" name="AutoShape 134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AutoShape 135"/>
                <p:cNvSpPr>
                  <a:spLocks noChangeArrowheads="1"/>
                </p:cNvSpPr>
                <p:nvPr/>
              </p:nvSpPr>
              <p:spPr bwMode="auto">
                <a:xfrm>
                  <a:off x="4831" y="1687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AutoShape 136"/>
                <p:cNvSpPr>
                  <a:spLocks noChangeArrowheads="1"/>
                </p:cNvSpPr>
                <p:nvPr/>
              </p:nvSpPr>
              <p:spPr bwMode="auto">
                <a:xfrm>
                  <a:off x="4831" y="813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5059" name="AutoShape 137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5060" name="Group 138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5070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1" name="Line 1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2" name="Line 141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3" name="Line 14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4" name="Line 1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5" name="Line 14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6" name="Line 1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7" name="Line 14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061" name="Group 147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5062" name="Line 148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3" name="Line 1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4" name="Line 150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5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6" name="Line 1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7" name="Line 15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8" name="Line 1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9" name="Line 15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5015" name="Group 156"/>
            <p:cNvGrpSpPr>
              <a:grpSpLocks/>
            </p:cNvGrpSpPr>
            <p:nvPr/>
          </p:nvGrpSpPr>
          <p:grpSpPr bwMode="auto">
            <a:xfrm rot="-2898874">
              <a:off x="4995176" y="3944190"/>
              <a:ext cx="462448" cy="306685"/>
              <a:chOff x="3936" y="2304"/>
              <a:chExt cx="573" cy="380"/>
            </a:xfrm>
          </p:grpSpPr>
          <p:sp>
            <p:nvSpPr>
              <p:cNvPr id="85050" name="Arc 157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51" name="Arc 158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52" name="Arc 159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016" name="Group 160"/>
            <p:cNvGrpSpPr>
              <a:grpSpLocks/>
            </p:cNvGrpSpPr>
            <p:nvPr/>
          </p:nvGrpSpPr>
          <p:grpSpPr bwMode="auto">
            <a:xfrm rot="-8236128">
              <a:off x="8561192" y="3540254"/>
              <a:ext cx="362372" cy="240505"/>
              <a:chOff x="480" y="2932"/>
              <a:chExt cx="573" cy="380"/>
            </a:xfrm>
          </p:grpSpPr>
          <p:sp>
            <p:nvSpPr>
              <p:cNvPr id="85047" name="Arc 161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8" name="Arc 162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9" name="Arc 163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017" name="Group 164"/>
            <p:cNvGrpSpPr>
              <a:grpSpLocks/>
            </p:cNvGrpSpPr>
            <p:nvPr/>
          </p:nvGrpSpPr>
          <p:grpSpPr bwMode="auto">
            <a:xfrm rot="5377720">
              <a:off x="4598101" y="3291274"/>
              <a:ext cx="402725" cy="379320"/>
              <a:chOff x="4884" y="2737"/>
              <a:chExt cx="499" cy="470"/>
            </a:xfrm>
          </p:grpSpPr>
          <p:sp>
            <p:nvSpPr>
              <p:cNvPr id="85044" name="Arc 165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5" name="Arc 166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6" name="Arc 167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5018" name="Line 168"/>
            <p:cNvSpPr>
              <a:spLocks noChangeShapeType="1"/>
            </p:cNvSpPr>
            <p:nvPr/>
          </p:nvSpPr>
          <p:spPr bwMode="auto">
            <a:xfrm flipV="1">
              <a:off x="6095610" y="3484567"/>
              <a:ext cx="134780" cy="401918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5019" name="Group 169"/>
            <p:cNvGrpSpPr>
              <a:grpSpLocks/>
            </p:cNvGrpSpPr>
            <p:nvPr/>
          </p:nvGrpSpPr>
          <p:grpSpPr bwMode="auto">
            <a:xfrm rot="7756139">
              <a:off x="7648397" y="2708162"/>
              <a:ext cx="364793" cy="211452"/>
              <a:chOff x="3936" y="2304"/>
              <a:chExt cx="573" cy="380"/>
            </a:xfrm>
          </p:grpSpPr>
          <p:sp>
            <p:nvSpPr>
              <p:cNvPr id="85041" name="Arc 170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2" name="Arc 171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3" name="Arc 172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020" name="Group 173"/>
            <p:cNvGrpSpPr>
              <a:grpSpLocks/>
            </p:cNvGrpSpPr>
            <p:nvPr/>
          </p:nvGrpSpPr>
          <p:grpSpPr bwMode="auto">
            <a:xfrm rot="7334634">
              <a:off x="5073859" y="3783982"/>
              <a:ext cx="462448" cy="380129"/>
              <a:chOff x="480" y="2932"/>
              <a:chExt cx="573" cy="380"/>
            </a:xfrm>
          </p:grpSpPr>
          <p:sp>
            <p:nvSpPr>
              <p:cNvPr id="85038" name="Arc 174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9" name="Arc 175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0" name="Arc 176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021" name="Group 177"/>
            <p:cNvGrpSpPr>
              <a:grpSpLocks/>
            </p:cNvGrpSpPr>
            <p:nvPr/>
          </p:nvGrpSpPr>
          <p:grpSpPr bwMode="auto">
            <a:xfrm>
              <a:off x="5350693" y="3569308"/>
              <a:ext cx="186432" cy="215487"/>
              <a:chOff x="1171" y="2732"/>
              <a:chExt cx="231" cy="267"/>
            </a:xfrm>
          </p:grpSpPr>
          <p:sp>
            <p:nvSpPr>
              <p:cNvPr id="85035" name="Arc 178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6" name="Arc 179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7" name="Arc 180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022" name="Group 181"/>
            <p:cNvGrpSpPr>
              <a:grpSpLocks/>
            </p:cNvGrpSpPr>
            <p:nvPr/>
          </p:nvGrpSpPr>
          <p:grpSpPr bwMode="auto">
            <a:xfrm rot="-2836128">
              <a:off x="8288005" y="4005523"/>
              <a:ext cx="362372" cy="240505"/>
              <a:chOff x="480" y="2932"/>
              <a:chExt cx="573" cy="380"/>
            </a:xfrm>
          </p:grpSpPr>
          <p:sp>
            <p:nvSpPr>
              <p:cNvPr id="85032" name="Arc 182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3" name="Arc 183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4" name="Arc 184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5023" name="Line 185"/>
            <p:cNvSpPr>
              <a:spLocks noChangeShapeType="1"/>
            </p:cNvSpPr>
            <p:nvPr/>
          </p:nvSpPr>
          <p:spPr bwMode="auto">
            <a:xfrm flipV="1">
              <a:off x="5948724" y="3454705"/>
              <a:ext cx="251804" cy="7425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024" name="Line 186"/>
            <p:cNvSpPr>
              <a:spLocks noChangeShapeType="1"/>
            </p:cNvSpPr>
            <p:nvPr/>
          </p:nvSpPr>
          <p:spPr bwMode="auto">
            <a:xfrm>
              <a:off x="5927740" y="3558817"/>
              <a:ext cx="104918" cy="34381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025" name="Line 187"/>
            <p:cNvSpPr>
              <a:spLocks noChangeShapeType="1"/>
            </p:cNvSpPr>
            <p:nvPr/>
          </p:nvSpPr>
          <p:spPr bwMode="auto">
            <a:xfrm flipV="1">
              <a:off x="6125471" y="3889713"/>
              <a:ext cx="505223" cy="5245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026" name="Line 188"/>
            <p:cNvSpPr>
              <a:spLocks noChangeShapeType="1"/>
            </p:cNvSpPr>
            <p:nvPr/>
          </p:nvSpPr>
          <p:spPr bwMode="auto">
            <a:xfrm>
              <a:off x="6107715" y="3967998"/>
              <a:ext cx="251804" cy="158185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027" name="Line 189"/>
            <p:cNvSpPr>
              <a:spLocks noChangeShapeType="1"/>
            </p:cNvSpPr>
            <p:nvPr/>
          </p:nvSpPr>
          <p:spPr bwMode="auto">
            <a:xfrm flipV="1">
              <a:off x="6434577" y="3936523"/>
              <a:ext cx="200152" cy="16464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5028" name="Picture 215" descr="tankRigh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5936" y="3719754"/>
              <a:ext cx="639677" cy="357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029" name="Picture 216" descr="3manjeep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1316" y="4138957"/>
              <a:ext cx="600883" cy="456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030" name="Picture 217" descr="TankLeft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469" y="3466512"/>
              <a:ext cx="440923" cy="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031" name="Picture 218" descr="humveewithsoldierandmonitor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559" y="4269972"/>
              <a:ext cx="511068" cy="269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Future for LLAMAComm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8813" y="1022350"/>
            <a:ext cx="7772400" cy="5195888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Ground-to-Air link path loss model update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Nodes in Motion (long time scales)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Time-varying path losses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Enhanced radio library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Open source model?</a:t>
            </a: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Parallelism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Parallel processing to reduce simulation time</a:t>
            </a: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 interference modules that generate samples only when overlapping in frequency with a receive request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Allow dynamic sampling rates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finalar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903288"/>
            <a:ext cx="5508625" cy="546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Problem Set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244475" y="1882775"/>
            <a:ext cx="3498850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81000" indent="-381000">
              <a:lnSpc>
                <a:spcPct val="90000"/>
              </a:lnSpc>
              <a:spcBef>
                <a:spcPct val="25000"/>
              </a:spcBef>
              <a:buFontTx/>
              <a:buAutoNum type="arabicPeriod"/>
            </a:pPr>
            <a:r>
              <a:rPr lang="en-US" sz="2000" b="1"/>
              <a:t>Cognitive Radios</a:t>
            </a:r>
          </a:p>
          <a:p>
            <a:pPr marL="381000" indent="-381000">
              <a:lnSpc>
                <a:spcPct val="90000"/>
              </a:lnSpc>
              <a:spcBef>
                <a:spcPct val="25000"/>
              </a:spcBef>
              <a:buFontTx/>
              <a:buAutoNum type="arabicPeriod"/>
            </a:pPr>
            <a:r>
              <a:rPr lang="en-US" sz="2000" b="1"/>
              <a:t>Ad-hoc Radio Networks</a:t>
            </a:r>
          </a:p>
          <a:p>
            <a:pPr marL="381000" indent="-381000">
              <a:lnSpc>
                <a:spcPct val="90000"/>
              </a:lnSpc>
              <a:spcBef>
                <a:spcPct val="25000"/>
              </a:spcBef>
              <a:buFontTx/>
              <a:buAutoNum type="arabicPeriod"/>
            </a:pPr>
            <a:r>
              <a:rPr lang="en-US" sz="2000" b="1"/>
              <a:t>MIMO Communications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238125" y="1493838"/>
            <a:ext cx="2824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u="sng"/>
              <a:t>Motivating Scenarios: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301625" y="5559425"/>
            <a:ext cx="469265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25000"/>
              </a:spcBef>
              <a:buSzPct val="125000"/>
            </a:pPr>
            <a:r>
              <a:rPr lang="en-US" sz="1800" b="1"/>
              <a:t>LLAMAComm combines all three!</a:t>
            </a:r>
          </a:p>
          <a:p>
            <a:endParaRPr lang="en-US" sz="1800" b="1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Adaptive Cognitive Radio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63638"/>
            <a:ext cx="7921625" cy="16891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Radio spectrum is underutilized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Cognitive radios identify and occupy time-frequency gaps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Requires simulating a wide range of center frequencies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688975" y="2651125"/>
            <a:ext cx="3844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rgbClr val="0033CC"/>
                </a:solidFill>
              </a:rPr>
              <a:t>Spectrum Occupancy</a:t>
            </a:r>
          </a:p>
        </p:txBody>
      </p:sp>
      <p:sp>
        <p:nvSpPr>
          <p:cNvPr id="24581" name="Rectangle 36"/>
          <p:cNvSpPr>
            <a:spLocks noChangeArrowheads="1"/>
          </p:cNvSpPr>
          <p:nvPr/>
        </p:nvSpPr>
        <p:spPr bwMode="auto">
          <a:xfrm>
            <a:off x="2179638" y="6040438"/>
            <a:ext cx="10271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Time (Sec)</a:t>
            </a:r>
            <a:endParaRPr lang="en-US" b="1"/>
          </a:p>
        </p:txBody>
      </p:sp>
      <p:sp>
        <p:nvSpPr>
          <p:cNvPr id="24582" name="Rectangle 37"/>
          <p:cNvSpPr>
            <a:spLocks noChangeArrowheads="1"/>
          </p:cNvSpPr>
          <p:nvPr/>
        </p:nvSpPr>
        <p:spPr bwMode="auto">
          <a:xfrm rot="-5400000">
            <a:off x="-648494" y="4140994"/>
            <a:ext cx="16367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Frequency (MHz)</a:t>
            </a:r>
            <a:endParaRPr lang="en-US" b="1"/>
          </a:p>
        </p:txBody>
      </p:sp>
      <p:sp>
        <p:nvSpPr>
          <p:cNvPr id="24583" name="Rectangle 46"/>
          <p:cNvSpPr>
            <a:spLocks noChangeArrowheads="1"/>
          </p:cNvSpPr>
          <p:nvPr/>
        </p:nvSpPr>
        <p:spPr bwMode="auto">
          <a:xfrm>
            <a:off x="695325" y="5819775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0</a:t>
            </a:r>
            <a:endParaRPr lang="en-US" sz="1200" b="1"/>
          </a:p>
        </p:txBody>
      </p:sp>
      <p:sp>
        <p:nvSpPr>
          <p:cNvPr id="24584" name="Rectangle 52"/>
          <p:cNvSpPr>
            <a:spLocks noChangeArrowheads="1"/>
          </p:cNvSpPr>
          <p:nvPr/>
        </p:nvSpPr>
        <p:spPr bwMode="auto">
          <a:xfrm>
            <a:off x="1565275" y="5805488"/>
            <a:ext cx="211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.25</a:t>
            </a:r>
            <a:endParaRPr lang="en-US" sz="1200" b="1"/>
          </a:p>
        </p:txBody>
      </p:sp>
      <p:sp>
        <p:nvSpPr>
          <p:cNvPr id="24585" name="Rectangle 69"/>
          <p:cNvSpPr>
            <a:spLocks noChangeArrowheads="1"/>
          </p:cNvSpPr>
          <p:nvPr/>
        </p:nvSpPr>
        <p:spPr bwMode="auto">
          <a:xfrm>
            <a:off x="309563" y="5186363"/>
            <a:ext cx="2619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-1.0</a:t>
            </a:r>
            <a:endParaRPr lang="en-US" sz="1200" b="1"/>
          </a:p>
        </p:txBody>
      </p:sp>
      <p:sp>
        <p:nvSpPr>
          <p:cNvPr id="24586" name="Rectangle 74"/>
          <p:cNvSpPr>
            <a:spLocks noChangeArrowheads="1"/>
          </p:cNvSpPr>
          <p:nvPr/>
        </p:nvSpPr>
        <p:spPr bwMode="auto">
          <a:xfrm>
            <a:off x="395288" y="3846513"/>
            <a:ext cx="1270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.5</a:t>
            </a:r>
            <a:endParaRPr lang="en-US" sz="1200" b="1"/>
          </a:p>
        </p:txBody>
      </p:sp>
      <p:sp>
        <p:nvSpPr>
          <p:cNvPr id="24587" name="Rectangle 79"/>
          <p:cNvSpPr>
            <a:spLocks noChangeArrowheads="1"/>
          </p:cNvSpPr>
          <p:nvPr/>
        </p:nvSpPr>
        <p:spPr bwMode="auto">
          <a:xfrm>
            <a:off x="423863" y="4292600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0</a:t>
            </a:r>
            <a:endParaRPr lang="en-US" sz="1200" b="1"/>
          </a:p>
        </p:txBody>
      </p:sp>
      <p:sp>
        <p:nvSpPr>
          <p:cNvPr id="24588" name="Rectangle 84"/>
          <p:cNvSpPr>
            <a:spLocks noChangeArrowheads="1"/>
          </p:cNvSpPr>
          <p:nvPr/>
        </p:nvSpPr>
        <p:spPr bwMode="auto">
          <a:xfrm>
            <a:off x="357188" y="3408363"/>
            <a:ext cx="211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1.0</a:t>
            </a:r>
            <a:endParaRPr lang="en-US" sz="1200" b="1"/>
          </a:p>
        </p:txBody>
      </p:sp>
      <p:sp>
        <p:nvSpPr>
          <p:cNvPr id="24589" name="Rectangle 87"/>
          <p:cNvSpPr>
            <a:spLocks noChangeArrowheads="1"/>
          </p:cNvSpPr>
          <p:nvPr/>
        </p:nvSpPr>
        <p:spPr bwMode="auto">
          <a:xfrm>
            <a:off x="328613" y="2990850"/>
            <a:ext cx="211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1.5</a:t>
            </a:r>
            <a:endParaRPr lang="en-US" sz="1200" b="1"/>
          </a:p>
        </p:txBody>
      </p:sp>
      <p:sp>
        <p:nvSpPr>
          <p:cNvPr id="24590" name="Rectangle 91"/>
          <p:cNvSpPr>
            <a:spLocks noChangeArrowheads="1"/>
          </p:cNvSpPr>
          <p:nvPr/>
        </p:nvSpPr>
        <p:spPr bwMode="auto">
          <a:xfrm rot="-5400000">
            <a:off x="3679826" y="3903662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Received Power (dBm)</a:t>
            </a:r>
            <a:endParaRPr lang="en-US" b="1"/>
          </a:p>
        </p:txBody>
      </p:sp>
      <p:pic>
        <p:nvPicPr>
          <p:cNvPr id="24591" name="Picture 274" descr="spectrogram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9" t="7173" r="11848" b="10669"/>
          <a:stretch>
            <a:fillRect/>
          </a:stretch>
        </p:blipFill>
        <p:spPr bwMode="auto">
          <a:xfrm>
            <a:off x="596900" y="3000375"/>
            <a:ext cx="4394200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2" name="Rectangle 277"/>
          <p:cNvSpPr>
            <a:spLocks noChangeArrowheads="1"/>
          </p:cNvSpPr>
          <p:nvPr/>
        </p:nvSpPr>
        <p:spPr bwMode="auto">
          <a:xfrm>
            <a:off x="2552700" y="5819775"/>
            <a:ext cx="1270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.5</a:t>
            </a:r>
            <a:endParaRPr lang="en-US" sz="1200" b="1"/>
          </a:p>
        </p:txBody>
      </p:sp>
      <p:sp>
        <p:nvSpPr>
          <p:cNvPr id="24593" name="Rectangle 279"/>
          <p:cNvSpPr>
            <a:spLocks noChangeArrowheads="1"/>
          </p:cNvSpPr>
          <p:nvPr/>
        </p:nvSpPr>
        <p:spPr bwMode="auto">
          <a:xfrm>
            <a:off x="3463925" y="5805488"/>
            <a:ext cx="211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.75</a:t>
            </a:r>
            <a:endParaRPr lang="en-US" sz="1200" b="1"/>
          </a:p>
        </p:txBody>
      </p:sp>
      <p:sp>
        <p:nvSpPr>
          <p:cNvPr id="24594" name="Rectangle 282"/>
          <p:cNvSpPr>
            <a:spLocks noChangeArrowheads="1"/>
          </p:cNvSpPr>
          <p:nvPr/>
        </p:nvSpPr>
        <p:spPr bwMode="auto">
          <a:xfrm>
            <a:off x="4448175" y="5819775"/>
            <a:ext cx="211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1.0</a:t>
            </a:r>
            <a:endParaRPr lang="en-US" sz="1200" b="1"/>
          </a:p>
        </p:txBody>
      </p:sp>
      <p:sp>
        <p:nvSpPr>
          <p:cNvPr id="24595" name="Rectangle 283"/>
          <p:cNvSpPr>
            <a:spLocks noChangeArrowheads="1"/>
          </p:cNvSpPr>
          <p:nvPr/>
        </p:nvSpPr>
        <p:spPr bwMode="auto">
          <a:xfrm>
            <a:off x="395288" y="4708525"/>
            <a:ext cx="177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-.5</a:t>
            </a:r>
            <a:endParaRPr lang="en-US" sz="1200" b="1"/>
          </a:p>
        </p:txBody>
      </p:sp>
      <p:sp>
        <p:nvSpPr>
          <p:cNvPr id="24596" name="Rectangle 284"/>
          <p:cNvSpPr>
            <a:spLocks noChangeArrowheads="1"/>
          </p:cNvSpPr>
          <p:nvPr/>
        </p:nvSpPr>
        <p:spPr bwMode="auto">
          <a:xfrm>
            <a:off x="300038" y="5599113"/>
            <a:ext cx="2619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-1.5</a:t>
            </a:r>
            <a:endParaRPr lang="en-US" sz="1200" b="1"/>
          </a:p>
        </p:txBody>
      </p:sp>
      <p:sp>
        <p:nvSpPr>
          <p:cNvPr id="24597" name="Rectangle 285"/>
          <p:cNvSpPr>
            <a:spLocks noChangeArrowheads="1"/>
          </p:cNvSpPr>
          <p:nvPr/>
        </p:nvSpPr>
        <p:spPr bwMode="auto">
          <a:xfrm>
            <a:off x="5006975" y="5472113"/>
            <a:ext cx="3048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-140</a:t>
            </a:r>
            <a:endParaRPr lang="en-US" sz="1200" b="1"/>
          </a:p>
        </p:txBody>
      </p:sp>
      <p:sp>
        <p:nvSpPr>
          <p:cNvPr id="24598" name="Rectangle 286"/>
          <p:cNvSpPr>
            <a:spLocks noChangeArrowheads="1"/>
          </p:cNvSpPr>
          <p:nvPr/>
        </p:nvSpPr>
        <p:spPr bwMode="auto">
          <a:xfrm>
            <a:off x="4997450" y="5099050"/>
            <a:ext cx="304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-120</a:t>
            </a:r>
            <a:endParaRPr lang="en-US" sz="1200" b="1"/>
          </a:p>
        </p:txBody>
      </p:sp>
      <p:sp>
        <p:nvSpPr>
          <p:cNvPr id="24599" name="Rectangle 287"/>
          <p:cNvSpPr>
            <a:spLocks noChangeArrowheads="1"/>
          </p:cNvSpPr>
          <p:nvPr/>
        </p:nvSpPr>
        <p:spPr bwMode="auto">
          <a:xfrm>
            <a:off x="5006975" y="4699000"/>
            <a:ext cx="304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-100</a:t>
            </a:r>
            <a:endParaRPr lang="en-US" sz="1200" b="1"/>
          </a:p>
        </p:txBody>
      </p:sp>
      <p:sp>
        <p:nvSpPr>
          <p:cNvPr id="24600" name="Rectangle 288"/>
          <p:cNvSpPr>
            <a:spLocks noChangeArrowheads="1"/>
          </p:cNvSpPr>
          <p:nvPr/>
        </p:nvSpPr>
        <p:spPr bwMode="auto">
          <a:xfrm>
            <a:off x="4997450" y="4306888"/>
            <a:ext cx="2206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-80</a:t>
            </a:r>
            <a:endParaRPr lang="en-US" sz="1200" b="1"/>
          </a:p>
        </p:txBody>
      </p:sp>
      <p:sp>
        <p:nvSpPr>
          <p:cNvPr id="24601" name="Rectangle 289"/>
          <p:cNvSpPr>
            <a:spLocks noChangeArrowheads="1"/>
          </p:cNvSpPr>
          <p:nvPr/>
        </p:nvSpPr>
        <p:spPr bwMode="auto">
          <a:xfrm>
            <a:off x="4997450" y="3905250"/>
            <a:ext cx="2206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-60</a:t>
            </a:r>
            <a:endParaRPr lang="en-US" sz="1200" b="1"/>
          </a:p>
        </p:txBody>
      </p:sp>
      <p:sp>
        <p:nvSpPr>
          <p:cNvPr id="24602" name="Rectangle 290"/>
          <p:cNvSpPr>
            <a:spLocks noChangeArrowheads="1"/>
          </p:cNvSpPr>
          <p:nvPr/>
        </p:nvSpPr>
        <p:spPr bwMode="auto">
          <a:xfrm>
            <a:off x="4997450" y="3513138"/>
            <a:ext cx="2206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-40</a:t>
            </a:r>
            <a:endParaRPr lang="en-US" sz="1200" b="1"/>
          </a:p>
        </p:txBody>
      </p:sp>
      <p:sp>
        <p:nvSpPr>
          <p:cNvPr id="24603" name="Rectangle 291"/>
          <p:cNvSpPr>
            <a:spLocks noChangeArrowheads="1"/>
          </p:cNvSpPr>
          <p:nvPr/>
        </p:nvSpPr>
        <p:spPr bwMode="auto">
          <a:xfrm>
            <a:off x="4987925" y="3111500"/>
            <a:ext cx="2206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-20</a:t>
            </a:r>
            <a:endParaRPr lang="en-US" sz="1200" b="1"/>
          </a:p>
        </p:txBody>
      </p:sp>
      <p:grpSp>
        <p:nvGrpSpPr>
          <p:cNvPr id="24604" name="Group 389"/>
          <p:cNvGrpSpPr>
            <a:grpSpLocks/>
          </p:cNvGrpSpPr>
          <p:nvPr/>
        </p:nvGrpSpPr>
        <p:grpSpPr bwMode="auto">
          <a:xfrm>
            <a:off x="5549900" y="3127375"/>
            <a:ext cx="3352800" cy="2568575"/>
            <a:chOff x="9346812" y="1498600"/>
            <a:chExt cx="3352855" cy="2568576"/>
          </a:xfrm>
        </p:grpSpPr>
        <p:pic>
          <p:nvPicPr>
            <p:cNvPr id="210" name="Picture 2" descr="bkgrd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46812" y="1498600"/>
              <a:ext cx="3351268" cy="2552701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</p:pic>
        <p:sp>
          <p:nvSpPr>
            <p:cNvPr id="24607" name="Oval 93"/>
            <p:cNvSpPr>
              <a:spLocks noChangeArrowheads="1"/>
            </p:cNvSpPr>
            <p:nvPr/>
          </p:nvSpPr>
          <p:spPr bwMode="auto">
            <a:xfrm rot="1528423">
              <a:off x="9585147" y="2752726"/>
              <a:ext cx="658812" cy="1314450"/>
            </a:xfrm>
            <a:prstGeom prst="ellipse">
              <a:avLst/>
            </a:prstGeom>
            <a:solidFill>
              <a:srgbClr val="FFFF00">
                <a:alpha val="6588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08" name="Line 4"/>
            <p:cNvSpPr>
              <a:spLocks noChangeShapeType="1"/>
            </p:cNvSpPr>
            <p:nvPr/>
          </p:nvSpPr>
          <p:spPr bwMode="auto">
            <a:xfrm flipV="1">
              <a:off x="9793396" y="3634516"/>
              <a:ext cx="3650" cy="1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09" name="Line 5"/>
            <p:cNvSpPr>
              <a:spLocks noChangeShapeType="1"/>
            </p:cNvSpPr>
            <p:nvPr/>
          </p:nvSpPr>
          <p:spPr bwMode="auto">
            <a:xfrm flipV="1">
              <a:off x="9753849" y="3647329"/>
              <a:ext cx="0" cy="1085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0" name="Line 6"/>
            <p:cNvSpPr>
              <a:spLocks noChangeShapeType="1"/>
            </p:cNvSpPr>
            <p:nvPr/>
          </p:nvSpPr>
          <p:spPr bwMode="auto">
            <a:xfrm flipV="1">
              <a:off x="9714301" y="3659387"/>
              <a:ext cx="0" cy="1085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1" name="Line 8"/>
            <p:cNvSpPr>
              <a:spLocks noChangeShapeType="1"/>
            </p:cNvSpPr>
            <p:nvPr/>
          </p:nvSpPr>
          <p:spPr bwMode="auto">
            <a:xfrm flipV="1">
              <a:off x="9460587" y="3033837"/>
              <a:ext cx="608" cy="565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2" name="Line 9"/>
            <p:cNvSpPr>
              <a:spLocks noChangeShapeType="1"/>
            </p:cNvSpPr>
            <p:nvPr/>
          </p:nvSpPr>
          <p:spPr bwMode="auto">
            <a:xfrm flipV="1">
              <a:off x="9512304" y="3030069"/>
              <a:ext cx="608" cy="565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3" name="Line 10"/>
            <p:cNvSpPr>
              <a:spLocks noChangeShapeType="1"/>
            </p:cNvSpPr>
            <p:nvPr/>
          </p:nvSpPr>
          <p:spPr bwMode="auto">
            <a:xfrm flipV="1">
              <a:off x="9488575" y="3030822"/>
              <a:ext cx="0" cy="565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4" name="Line 12"/>
            <p:cNvSpPr>
              <a:spLocks noChangeShapeType="1"/>
            </p:cNvSpPr>
            <p:nvPr/>
          </p:nvSpPr>
          <p:spPr bwMode="auto">
            <a:xfrm flipH="1" flipV="1">
              <a:off x="12558689" y="3221502"/>
              <a:ext cx="608" cy="1047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5" name="Arc 15"/>
            <p:cNvSpPr>
              <a:spLocks/>
            </p:cNvSpPr>
            <p:nvPr/>
          </p:nvSpPr>
          <p:spPr bwMode="auto">
            <a:xfrm rot="-6008507">
              <a:off x="12228130" y="3595565"/>
              <a:ext cx="210275" cy="197738"/>
            </a:xfrm>
            <a:custGeom>
              <a:avLst/>
              <a:gdLst>
                <a:gd name="T0" fmla="*/ 2147483647 w 17896"/>
                <a:gd name="T1" fmla="*/ 0 h 20912"/>
                <a:gd name="T2" fmla="*/ 2147483647 w 17896"/>
                <a:gd name="T3" fmla="*/ 2147483647 h 20912"/>
                <a:gd name="T4" fmla="*/ 0 w 17896"/>
                <a:gd name="T5" fmla="*/ 2147483647 h 20912"/>
                <a:gd name="T6" fmla="*/ 0 60000 65536"/>
                <a:gd name="T7" fmla="*/ 0 60000 65536"/>
                <a:gd name="T8" fmla="*/ 0 60000 65536"/>
                <a:gd name="T9" fmla="*/ 0 w 17896"/>
                <a:gd name="T10" fmla="*/ 0 h 20912"/>
                <a:gd name="T11" fmla="*/ 17896 w 17896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896" h="20912" fill="none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</a:path>
                <a:path w="17896" h="20912" stroke="0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4616" name="Picture 24" descr="celltow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66301" y="2213838"/>
              <a:ext cx="272574" cy="756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7" name="Picture 25" descr="celltow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5628" y="2871043"/>
              <a:ext cx="191654" cy="532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618" name="Group 26"/>
            <p:cNvGrpSpPr>
              <a:grpSpLocks/>
            </p:cNvGrpSpPr>
            <p:nvPr/>
          </p:nvGrpSpPr>
          <p:grpSpPr bwMode="auto">
            <a:xfrm>
              <a:off x="10652676" y="2978783"/>
              <a:ext cx="45453" cy="162820"/>
              <a:chOff x="1914" y="3609"/>
              <a:chExt cx="121" cy="327"/>
            </a:xfrm>
          </p:grpSpPr>
          <p:pic>
            <p:nvPicPr>
              <p:cNvPr id="24761" name="Picture 27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762" name="Group 28"/>
              <p:cNvGrpSpPr>
                <a:grpSpLocks/>
              </p:cNvGrpSpPr>
              <p:nvPr/>
            </p:nvGrpSpPr>
            <p:grpSpPr bwMode="auto">
              <a:xfrm flipH="1">
                <a:off x="1914" y="3609"/>
                <a:ext cx="69" cy="238"/>
                <a:chOff x="4224" y="-720"/>
                <a:chExt cx="1248" cy="5040"/>
              </a:xfrm>
            </p:grpSpPr>
            <p:sp>
              <p:nvSpPr>
                <p:cNvPr id="24763" name="AutoShape 29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64" name="AutoShape 30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8" name="AutoShape 31"/>
                <p:cNvSpPr>
                  <a:spLocks noChangeArrowheads="1"/>
                </p:cNvSpPr>
                <p:nvPr/>
              </p:nvSpPr>
              <p:spPr bwMode="auto">
                <a:xfrm>
                  <a:off x="4752" y="1684"/>
                  <a:ext cx="153" cy="878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AutoShape 32"/>
                <p:cNvSpPr>
                  <a:spLocks noChangeArrowheads="1"/>
                </p:cNvSpPr>
                <p:nvPr/>
              </p:nvSpPr>
              <p:spPr bwMode="auto">
                <a:xfrm>
                  <a:off x="4752" y="806"/>
                  <a:ext cx="153" cy="878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767" name="AutoShape 33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768" name="Group 34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4778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9" name="Line 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0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1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2" name="Line 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3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4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5" name="Line 4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769" name="Group 43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4770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1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2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3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4" name="Line 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5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6" name="Line 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7" name="Line 5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4619" name="Group 52"/>
            <p:cNvGrpSpPr>
              <a:grpSpLocks/>
            </p:cNvGrpSpPr>
            <p:nvPr/>
          </p:nvGrpSpPr>
          <p:grpSpPr bwMode="auto">
            <a:xfrm>
              <a:off x="10365315" y="3046502"/>
              <a:ext cx="46240" cy="197606"/>
              <a:chOff x="1920" y="3609"/>
              <a:chExt cx="115" cy="327"/>
            </a:xfrm>
          </p:grpSpPr>
          <p:pic>
            <p:nvPicPr>
              <p:cNvPr id="24736" name="Picture 53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737" name="Group 54"/>
              <p:cNvGrpSpPr>
                <a:grpSpLocks/>
              </p:cNvGrpSpPr>
              <p:nvPr/>
            </p:nvGrpSpPr>
            <p:grpSpPr bwMode="auto">
              <a:xfrm flipH="1">
                <a:off x="1945" y="3609"/>
                <a:ext cx="62" cy="239"/>
                <a:chOff x="4224" y="-720"/>
                <a:chExt cx="1248" cy="5040"/>
              </a:xfrm>
            </p:grpSpPr>
            <p:sp>
              <p:nvSpPr>
                <p:cNvPr id="24738" name="AutoShape 55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39" name="AutoShape 56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3" name="AutoShape 57"/>
                <p:cNvSpPr>
                  <a:spLocks noChangeArrowheads="1"/>
                </p:cNvSpPr>
                <p:nvPr/>
              </p:nvSpPr>
              <p:spPr bwMode="auto">
                <a:xfrm>
                  <a:off x="4749" y="1659"/>
                  <a:ext cx="159" cy="942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AutoShape 58"/>
                <p:cNvSpPr>
                  <a:spLocks noChangeArrowheads="1"/>
                </p:cNvSpPr>
                <p:nvPr/>
              </p:nvSpPr>
              <p:spPr bwMode="auto">
                <a:xfrm>
                  <a:off x="4749" y="828"/>
                  <a:ext cx="159" cy="886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742" name="AutoShape 59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743" name="Group 60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4753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4" name="Line 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5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6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7" name="Line 6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8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9" name="Line 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60" name="Line 6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744" name="Group 69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4745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46" name="Line 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47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48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49" name="Line 7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0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1" name="Line 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2" name="Line 7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4620" name="Group 78"/>
            <p:cNvGrpSpPr>
              <a:grpSpLocks/>
            </p:cNvGrpSpPr>
            <p:nvPr/>
          </p:nvGrpSpPr>
          <p:grpSpPr bwMode="auto">
            <a:xfrm>
              <a:off x="10472399" y="3422734"/>
              <a:ext cx="82746" cy="267555"/>
              <a:chOff x="1920" y="3603"/>
              <a:chExt cx="115" cy="333"/>
            </a:xfrm>
          </p:grpSpPr>
          <p:pic>
            <p:nvPicPr>
              <p:cNvPr id="24711" name="Picture 79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712" name="Group 80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4713" name="AutoShape 81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4" name="AutoShape 82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8" name="AutoShape 83"/>
                <p:cNvSpPr>
                  <a:spLocks noChangeArrowheads="1"/>
                </p:cNvSpPr>
                <p:nvPr/>
              </p:nvSpPr>
              <p:spPr bwMode="auto">
                <a:xfrm>
                  <a:off x="4826" y="1694"/>
                  <a:ext cx="85" cy="87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AutoShape 84"/>
                <p:cNvSpPr>
                  <a:spLocks noChangeArrowheads="1"/>
                </p:cNvSpPr>
                <p:nvPr/>
              </p:nvSpPr>
              <p:spPr bwMode="auto">
                <a:xfrm>
                  <a:off x="4826" y="819"/>
                  <a:ext cx="85" cy="917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717" name="AutoShape 85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718" name="Group 86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4728" name="Line 87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9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0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1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2" name="Line 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3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4" name="Line 9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5" name="Line 9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719" name="Group 95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4720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1" name="Lin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2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3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4" name="Line 1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5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6" name="Line 1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7" name="Line 10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4621" name="Group 104"/>
            <p:cNvGrpSpPr>
              <a:grpSpLocks/>
            </p:cNvGrpSpPr>
            <p:nvPr/>
          </p:nvGrpSpPr>
          <p:grpSpPr bwMode="auto">
            <a:xfrm>
              <a:off x="10942711" y="3349627"/>
              <a:ext cx="82746" cy="267555"/>
              <a:chOff x="1920" y="3603"/>
              <a:chExt cx="115" cy="333"/>
            </a:xfrm>
          </p:grpSpPr>
          <p:pic>
            <p:nvPicPr>
              <p:cNvPr id="24686" name="Picture 105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687" name="Group 106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4688" name="AutoShape 107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9" name="AutoShape 108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3" name="AutoShape 109"/>
                <p:cNvSpPr>
                  <a:spLocks noChangeArrowheads="1"/>
                </p:cNvSpPr>
                <p:nvPr/>
              </p:nvSpPr>
              <p:spPr bwMode="auto">
                <a:xfrm>
                  <a:off x="4836" y="1697"/>
                  <a:ext cx="85" cy="87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AutoShape 110"/>
                <p:cNvSpPr>
                  <a:spLocks noChangeArrowheads="1"/>
                </p:cNvSpPr>
                <p:nvPr/>
              </p:nvSpPr>
              <p:spPr bwMode="auto">
                <a:xfrm>
                  <a:off x="4836" y="822"/>
                  <a:ext cx="85" cy="917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692" name="AutoShape 111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693" name="Group 112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4703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4" name="Line 1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5" name="Line 115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6" name="Line 11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7" name="Line 1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8" name="Line 11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9" name="Line 1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10" name="Line 12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694" name="Group 121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4695" name="Line 122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96" name="Line 1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97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98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99" name="Line 1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0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1" name="Line 1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2" name="Line 1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4622" name="Group 130"/>
            <p:cNvGrpSpPr>
              <a:grpSpLocks/>
            </p:cNvGrpSpPr>
            <p:nvPr/>
          </p:nvGrpSpPr>
          <p:grpSpPr bwMode="auto">
            <a:xfrm>
              <a:off x="10728546" y="3611152"/>
              <a:ext cx="82746" cy="267555"/>
              <a:chOff x="1920" y="3603"/>
              <a:chExt cx="115" cy="333"/>
            </a:xfrm>
          </p:grpSpPr>
          <p:pic>
            <p:nvPicPr>
              <p:cNvPr id="24661" name="Picture 131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662" name="Group 132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4663" name="AutoShape 133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64" name="AutoShape 134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utoShape 135"/>
                <p:cNvSpPr>
                  <a:spLocks noChangeArrowheads="1"/>
                </p:cNvSpPr>
                <p:nvPr/>
              </p:nvSpPr>
              <p:spPr bwMode="auto">
                <a:xfrm>
                  <a:off x="4840" y="1707"/>
                  <a:ext cx="85" cy="87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AutoShape 136"/>
                <p:cNvSpPr>
                  <a:spLocks noChangeArrowheads="1"/>
                </p:cNvSpPr>
                <p:nvPr/>
              </p:nvSpPr>
              <p:spPr bwMode="auto">
                <a:xfrm>
                  <a:off x="4840" y="832"/>
                  <a:ext cx="85" cy="917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667" name="AutoShape 137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668" name="Group 138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4678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9" name="Line 1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0" name="Line 141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1" name="Line 14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2" name="Line 1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3" name="Line 14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4" name="Line 1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5" name="Line 14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669" name="Group 147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4670" name="Line 148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1" name="Line 1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2" name="Line 150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3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4" name="Line 1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5" name="Line 15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6" name="Line 1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7" name="Line 15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4623" name="Group 156"/>
            <p:cNvGrpSpPr>
              <a:grpSpLocks/>
            </p:cNvGrpSpPr>
            <p:nvPr/>
          </p:nvGrpSpPr>
          <p:grpSpPr bwMode="auto">
            <a:xfrm rot="-2898874">
              <a:off x="9672382" y="3465782"/>
              <a:ext cx="431856" cy="231202"/>
              <a:chOff x="3936" y="2304"/>
              <a:chExt cx="573" cy="380"/>
            </a:xfrm>
          </p:grpSpPr>
          <p:sp>
            <p:nvSpPr>
              <p:cNvPr id="24658" name="Arc 157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9" name="Arc 158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60" name="Arc 159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24" name="Group 160"/>
            <p:cNvGrpSpPr>
              <a:grpSpLocks/>
            </p:cNvGrpSpPr>
            <p:nvPr/>
          </p:nvGrpSpPr>
          <p:grpSpPr bwMode="auto">
            <a:xfrm rot="-8236128">
              <a:off x="12402323" y="3060969"/>
              <a:ext cx="273183" cy="224595"/>
              <a:chOff x="480" y="2932"/>
              <a:chExt cx="573" cy="380"/>
            </a:xfrm>
          </p:grpSpPr>
          <p:sp>
            <p:nvSpPr>
              <p:cNvPr id="24655" name="Arc 161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6" name="Arc 162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7" name="Arc 163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25" name="Group 164"/>
            <p:cNvGrpSpPr>
              <a:grpSpLocks/>
            </p:cNvGrpSpPr>
            <p:nvPr/>
          </p:nvGrpSpPr>
          <p:grpSpPr bwMode="auto">
            <a:xfrm rot="5377720">
              <a:off x="9378412" y="2862594"/>
              <a:ext cx="376084" cy="285960"/>
              <a:chOff x="4884" y="2737"/>
              <a:chExt cx="499" cy="470"/>
            </a:xfrm>
          </p:grpSpPr>
          <p:sp>
            <p:nvSpPr>
              <p:cNvPr id="24652" name="Arc 165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3" name="Arc 166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4" name="Arc 167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626" name="Line 168"/>
            <p:cNvSpPr>
              <a:spLocks noChangeShapeType="1"/>
            </p:cNvSpPr>
            <p:nvPr/>
          </p:nvSpPr>
          <p:spPr bwMode="auto">
            <a:xfrm flipV="1">
              <a:off x="10543585" y="3008966"/>
              <a:ext cx="101607" cy="37533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627" name="Group 169"/>
            <p:cNvGrpSpPr>
              <a:grpSpLocks/>
            </p:cNvGrpSpPr>
            <p:nvPr/>
          </p:nvGrpSpPr>
          <p:grpSpPr bwMode="auto">
            <a:xfrm rot="7756139">
              <a:off x="11681364" y="2302952"/>
              <a:ext cx="340661" cy="159408"/>
              <a:chOff x="3936" y="2304"/>
              <a:chExt cx="573" cy="380"/>
            </a:xfrm>
          </p:grpSpPr>
          <p:sp>
            <p:nvSpPr>
              <p:cNvPr id="24649" name="Arc 170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0" name="Arc 171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1" name="Arc 172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28" name="Group 173"/>
            <p:cNvGrpSpPr>
              <a:grpSpLocks/>
            </p:cNvGrpSpPr>
            <p:nvPr/>
          </p:nvGrpSpPr>
          <p:grpSpPr bwMode="auto">
            <a:xfrm rot="7334634">
              <a:off x="9731699" y="3322781"/>
              <a:ext cx="431856" cy="286569"/>
              <a:chOff x="480" y="2932"/>
              <a:chExt cx="573" cy="380"/>
            </a:xfrm>
          </p:grpSpPr>
          <p:sp>
            <p:nvSpPr>
              <p:cNvPr id="24646" name="Arc 174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7" name="Arc 175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8" name="Arc 176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29" name="Group 177"/>
            <p:cNvGrpSpPr>
              <a:grpSpLocks/>
            </p:cNvGrpSpPr>
            <p:nvPr/>
          </p:nvGrpSpPr>
          <p:grpSpPr bwMode="auto">
            <a:xfrm>
              <a:off x="9982010" y="3088101"/>
              <a:ext cx="140546" cy="201232"/>
              <a:chOff x="1171" y="2732"/>
              <a:chExt cx="231" cy="267"/>
            </a:xfrm>
          </p:grpSpPr>
          <p:sp>
            <p:nvSpPr>
              <p:cNvPr id="24643" name="Arc 178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4" name="Arc 179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5" name="Arc 180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30" name="Group 181"/>
            <p:cNvGrpSpPr>
              <a:grpSpLocks/>
            </p:cNvGrpSpPr>
            <p:nvPr/>
          </p:nvGrpSpPr>
          <p:grpSpPr bwMode="auto">
            <a:xfrm rot="-2836128">
              <a:off x="12163764" y="3517104"/>
              <a:ext cx="338400" cy="181310"/>
              <a:chOff x="480" y="2932"/>
              <a:chExt cx="573" cy="380"/>
            </a:xfrm>
          </p:grpSpPr>
          <p:sp>
            <p:nvSpPr>
              <p:cNvPr id="24640" name="Arc 182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1" name="Arc 183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2" name="Arc 184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631" name="Line 185"/>
            <p:cNvSpPr>
              <a:spLocks noChangeShapeType="1"/>
            </p:cNvSpPr>
            <p:nvPr/>
          </p:nvSpPr>
          <p:spPr bwMode="auto">
            <a:xfrm flipV="1">
              <a:off x="10432851" y="2981080"/>
              <a:ext cx="189829" cy="69338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2" name="Line 186"/>
            <p:cNvSpPr>
              <a:spLocks noChangeShapeType="1"/>
            </p:cNvSpPr>
            <p:nvPr/>
          </p:nvSpPr>
          <p:spPr bwMode="auto">
            <a:xfrm>
              <a:off x="10417032" y="3078304"/>
              <a:ext cx="79095" cy="321066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3" name="Line 187"/>
            <p:cNvSpPr>
              <a:spLocks noChangeShapeType="1"/>
            </p:cNvSpPr>
            <p:nvPr/>
          </p:nvSpPr>
          <p:spPr bwMode="auto">
            <a:xfrm flipV="1">
              <a:off x="10566096" y="3387311"/>
              <a:ext cx="380875" cy="4898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Line 188"/>
            <p:cNvSpPr>
              <a:spLocks noChangeShapeType="1"/>
            </p:cNvSpPr>
            <p:nvPr/>
          </p:nvSpPr>
          <p:spPr bwMode="auto">
            <a:xfrm>
              <a:off x="10552710" y="3460417"/>
              <a:ext cx="189829" cy="14772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5" name="Line 189"/>
            <p:cNvSpPr>
              <a:spLocks noChangeShapeType="1"/>
            </p:cNvSpPr>
            <p:nvPr/>
          </p:nvSpPr>
          <p:spPr bwMode="auto">
            <a:xfrm flipV="1">
              <a:off x="10799123" y="3431024"/>
              <a:ext cx="150889" cy="15375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4636" name="Picture 238" descr="tankRigh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7431" y="3228595"/>
              <a:ext cx="482236" cy="333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37" name="Picture 239" descr="3manjeep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9627" y="3620067"/>
              <a:ext cx="452990" cy="426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38" name="Picture 240" descr="TankLeft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1604" y="2992106"/>
              <a:ext cx="332400" cy="230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39" name="Picture 241" descr="humveewithsoldierandmonitor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8033" y="3742415"/>
              <a:ext cx="385281" cy="252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605" name="Text Box 4"/>
          <p:cNvSpPr txBox="1">
            <a:spLocks noChangeArrowheads="1"/>
          </p:cNvSpPr>
          <p:nvPr/>
        </p:nvSpPr>
        <p:spPr bwMode="auto">
          <a:xfrm>
            <a:off x="5299075" y="2795588"/>
            <a:ext cx="3844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rgbClr val="0033CC"/>
                </a:solidFill>
              </a:rPr>
              <a:t>Cognitive Radio Scenario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460" name="Picture 4" descr="bkgr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00" y="1612900"/>
            <a:ext cx="6059488" cy="3924300"/>
          </a:xfrm>
          <a:prstGeom prst="rect">
            <a:avLst/>
          </a:prstGeom>
          <a:noFill/>
          <a:ln w="12700"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26627" name="Picture 187" descr="tankRig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4308475"/>
            <a:ext cx="8731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Wireless Ad-hoc Networks</a:t>
            </a:r>
          </a:p>
        </p:txBody>
      </p:sp>
      <p:sp>
        <p:nvSpPr>
          <p:cNvPr id="26629" name="Rectangle 3"/>
          <p:cNvSpPr>
            <a:spLocks noChangeArrowheads="1"/>
          </p:cNvSpPr>
          <p:nvPr/>
        </p:nvSpPr>
        <p:spPr bwMode="auto">
          <a:xfrm>
            <a:off x="84138" y="1600200"/>
            <a:ext cx="26860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Formed dynamically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Multi-hop communications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Nodes interact asynchronously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Simulation provides datalink layer control</a:t>
            </a:r>
          </a:p>
        </p:txBody>
      </p:sp>
      <p:sp>
        <p:nvSpPr>
          <p:cNvPr id="26630" name="Oval 5"/>
          <p:cNvSpPr>
            <a:spLocks noChangeArrowheads="1"/>
          </p:cNvSpPr>
          <p:nvPr/>
        </p:nvSpPr>
        <p:spPr bwMode="auto">
          <a:xfrm rot="1900811">
            <a:off x="4400550" y="3832225"/>
            <a:ext cx="1746250" cy="1425575"/>
          </a:xfrm>
          <a:prstGeom prst="ellipse">
            <a:avLst/>
          </a:prstGeom>
          <a:solidFill>
            <a:srgbClr val="FFFF00">
              <a:alpha val="6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Line 6"/>
          <p:cNvSpPr>
            <a:spLocks noChangeShapeType="1"/>
          </p:cNvSpPr>
          <p:nvPr/>
        </p:nvSpPr>
        <p:spPr bwMode="auto">
          <a:xfrm flipV="1">
            <a:off x="3648075" y="4887913"/>
            <a:ext cx="6350" cy="2047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Line 7"/>
          <p:cNvSpPr>
            <a:spLocks noChangeShapeType="1"/>
          </p:cNvSpPr>
          <p:nvPr/>
        </p:nvSpPr>
        <p:spPr bwMode="auto">
          <a:xfrm flipV="1">
            <a:off x="3578225" y="4908550"/>
            <a:ext cx="0" cy="166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Line 8"/>
          <p:cNvSpPr>
            <a:spLocks noChangeShapeType="1"/>
          </p:cNvSpPr>
          <p:nvPr/>
        </p:nvSpPr>
        <p:spPr bwMode="auto">
          <a:xfrm flipV="1">
            <a:off x="3506788" y="4926013"/>
            <a:ext cx="0" cy="166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 flipV="1">
            <a:off x="3046413" y="3963988"/>
            <a:ext cx="1587" cy="87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 flipV="1">
            <a:off x="3140075" y="3957638"/>
            <a:ext cx="1588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 flipV="1">
            <a:off x="3097213" y="3960813"/>
            <a:ext cx="0" cy="85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7" name="Line 14"/>
          <p:cNvSpPr>
            <a:spLocks noChangeShapeType="1"/>
          </p:cNvSpPr>
          <p:nvPr/>
        </p:nvSpPr>
        <p:spPr bwMode="auto">
          <a:xfrm flipH="1" flipV="1">
            <a:off x="8648700" y="4254500"/>
            <a:ext cx="1588" cy="160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8" name="Arc 17"/>
          <p:cNvSpPr>
            <a:spLocks/>
          </p:cNvSpPr>
          <p:nvPr/>
        </p:nvSpPr>
        <p:spPr bwMode="auto">
          <a:xfrm rot="-6008507">
            <a:off x="8078787" y="4802188"/>
            <a:ext cx="322263" cy="357188"/>
          </a:xfrm>
          <a:custGeom>
            <a:avLst/>
            <a:gdLst>
              <a:gd name="T0" fmla="*/ 2147483647 w 17896"/>
              <a:gd name="T1" fmla="*/ 0 h 20912"/>
              <a:gd name="T2" fmla="*/ 2147483647 w 17896"/>
              <a:gd name="T3" fmla="*/ 2147483647 h 20912"/>
              <a:gd name="T4" fmla="*/ 0 w 17896"/>
              <a:gd name="T5" fmla="*/ 2147483647 h 20912"/>
              <a:gd name="T6" fmla="*/ 0 60000 65536"/>
              <a:gd name="T7" fmla="*/ 0 60000 65536"/>
              <a:gd name="T8" fmla="*/ 0 60000 65536"/>
              <a:gd name="T9" fmla="*/ 0 w 17896"/>
              <a:gd name="T10" fmla="*/ 0 h 20912"/>
              <a:gd name="T11" fmla="*/ 17896 w 17896"/>
              <a:gd name="T12" fmla="*/ 20912 h 20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896" h="20912" fill="none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</a:path>
              <a:path w="17896" h="20912" stroke="0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  <a:lnTo>
                  <a:pt x="0" y="2091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639" name="Picture 18" descr="celltow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0" y="2705100"/>
            <a:ext cx="4921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0" name="Picture 19" descr="celltow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3713163"/>
            <a:ext cx="344488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41" name="Group 20"/>
          <p:cNvGrpSpPr>
            <a:grpSpLocks/>
          </p:cNvGrpSpPr>
          <p:nvPr/>
        </p:nvGrpSpPr>
        <p:grpSpPr bwMode="auto">
          <a:xfrm>
            <a:off x="5205413" y="3876675"/>
            <a:ext cx="79375" cy="254000"/>
            <a:chOff x="1920" y="3603"/>
            <a:chExt cx="115" cy="333"/>
          </a:xfrm>
        </p:grpSpPr>
        <p:pic>
          <p:nvPicPr>
            <p:cNvPr id="26785" name="Picture 21" descr="figur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786" name="Group 22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6787" name="AutoShape 23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88" name="AutoShape 24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481" name="AutoShape 25"/>
              <p:cNvSpPr>
                <a:spLocks noChangeArrowheads="1"/>
              </p:cNvSpPr>
              <p:nvPr/>
            </p:nvSpPr>
            <p:spPr bwMode="auto">
              <a:xfrm>
                <a:off x="4811" y="1684"/>
                <a:ext cx="9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1482" name="AutoShape 26"/>
              <p:cNvSpPr>
                <a:spLocks noChangeArrowheads="1"/>
              </p:cNvSpPr>
              <p:nvPr/>
            </p:nvSpPr>
            <p:spPr bwMode="auto">
              <a:xfrm>
                <a:off x="4811" y="810"/>
                <a:ext cx="9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6791" name="AutoShape 27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792" name="Group 28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6802" name="Line 29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3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4" name="Line 31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5" name="Line 32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6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7" name="Line 34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8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9" name="Line 36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793" name="Group 37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6794" name="Line 38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95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96" name="Line 40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97" name="Line 41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98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99" name="Line 43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0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1" name="Line 45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642" name="Group 46"/>
          <p:cNvGrpSpPr>
            <a:grpSpLocks/>
          </p:cNvGrpSpPr>
          <p:nvPr/>
        </p:nvGrpSpPr>
        <p:grpSpPr bwMode="auto">
          <a:xfrm>
            <a:off x="4683125" y="3978275"/>
            <a:ext cx="82550" cy="309563"/>
            <a:chOff x="1920" y="3603"/>
            <a:chExt cx="115" cy="333"/>
          </a:xfrm>
        </p:grpSpPr>
        <p:pic>
          <p:nvPicPr>
            <p:cNvPr id="26760" name="Picture 47" descr="figur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761" name="Group 48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6762" name="AutoShape 49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63" name="AutoShape 50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507" name="AutoShape 51"/>
              <p:cNvSpPr>
                <a:spLocks noChangeArrowheads="1"/>
              </p:cNvSpPr>
              <p:nvPr/>
            </p:nvSpPr>
            <p:spPr bwMode="auto">
              <a:xfrm>
                <a:off x="4812" y="1683"/>
                <a:ext cx="46" cy="932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1508" name="AutoShape 52"/>
              <p:cNvSpPr>
                <a:spLocks noChangeArrowheads="1"/>
              </p:cNvSpPr>
              <p:nvPr/>
            </p:nvSpPr>
            <p:spPr bwMode="auto">
              <a:xfrm>
                <a:off x="4812" y="822"/>
                <a:ext cx="46" cy="897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6766" name="AutoShape 53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767" name="Group 54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6777" name="Line 55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8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9" name="Line 57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80" name="Line 58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81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82" name="Line 60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83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84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768" name="Group 63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6769" name="Line 64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0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1" name="Line 66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2" name="Line 67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3" name="Line 68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4" name="Line 69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5" name="Line 70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6" name="Line 71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643" name="Group 72"/>
          <p:cNvGrpSpPr>
            <a:grpSpLocks/>
          </p:cNvGrpSpPr>
          <p:nvPr/>
        </p:nvGrpSpPr>
        <p:grpSpPr bwMode="auto">
          <a:xfrm>
            <a:off x="4875213" y="4562475"/>
            <a:ext cx="150812" cy="411163"/>
            <a:chOff x="1920" y="3603"/>
            <a:chExt cx="115" cy="333"/>
          </a:xfrm>
        </p:grpSpPr>
        <p:pic>
          <p:nvPicPr>
            <p:cNvPr id="26735" name="Picture 73" descr="figur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736" name="Group 74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6737" name="AutoShape 75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38" name="AutoShape 76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533" name="AutoShape 77"/>
              <p:cNvSpPr>
                <a:spLocks noChangeArrowheads="1"/>
              </p:cNvSpPr>
              <p:nvPr/>
            </p:nvSpPr>
            <p:spPr bwMode="auto">
              <a:xfrm>
                <a:off x="4795" y="1683"/>
                <a:ext cx="101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1534" name="AutoShape 78"/>
              <p:cNvSpPr>
                <a:spLocks noChangeArrowheads="1"/>
              </p:cNvSpPr>
              <p:nvPr/>
            </p:nvSpPr>
            <p:spPr bwMode="auto">
              <a:xfrm>
                <a:off x="4795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6741" name="AutoShape 79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742" name="Group 80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6752" name="Line 81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3" name="Line 82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4" name="Line 83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5" name="Line 84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6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7" name="Line 86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8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9" name="Line 88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743" name="Group 89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6744" name="Line 90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45" name="Line 91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46" name="Line 92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47" name="Line 93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48" name="Line 94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49" name="Line 95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0" name="Line 96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1" name="Line 97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644" name="Group 98"/>
          <p:cNvGrpSpPr>
            <a:grpSpLocks/>
          </p:cNvGrpSpPr>
          <p:nvPr/>
        </p:nvGrpSpPr>
        <p:grpSpPr bwMode="auto">
          <a:xfrm>
            <a:off x="5726113" y="4449763"/>
            <a:ext cx="149225" cy="411162"/>
            <a:chOff x="1920" y="3603"/>
            <a:chExt cx="115" cy="333"/>
          </a:xfrm>
        </p:grpSpPr>
        <p:pic>
          <p:nvPicPr>
            <p:cNvPr id="26710" name="Picture 99" descr="figur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711" name="Group 100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6712" name="AutoShape 101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13" name="AutoShape 102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559" name="AutoShape 103"/>
              <p:cNvSpPr>
                <a:spLocks noChangeArrowheads="1"/>
              </p:cNvSpPr>
              <p:nvPr/>
            </p:nvSpPr>
            <p:spPr bwMode="auto">
              <a:xfrm>
                <a:off x="4808" y="1683"/>
                <a:ext cx="7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1560" name="AutoShape 104"/>
              <p:cNvSpPr>
                <a:spLocks noChangeArrowheads="1"/>
              </p:cNvSpPr>
              <p:nvPr/>
            </p:nvSpPr>
            <p:spPr bwMode="auto">
              <a:xfrm>
                <a:off x="4808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6716" name="AutoShape 105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717" name="Group 106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6727" name="Line 107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8" name="Line 108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9" name="Line 109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30" name="Line 110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31" name="Line 111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32" name="Line 112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33" name="Line 113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34" name="Line 114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718" name="Group 115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6719" name="Line 116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0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1" name="Line 118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2" name="Line 119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3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4" name="Line 121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5" name="Line 122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6" name="Line 123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645" name="Group 124"/>
          <p:cNvGrpSpPr>
            <a:grpSpLocks/>
          </p:cNvGrpSpPr>
          <p:nvPr/>
        </p:nvGrpSpPr>
        <p:grpSpPr bwMode="auto">
          <a:xfrm>
            <a:off x="5338763" y="4852988"/>
            <a:ext cx="149225" cy="411162"/>
            <a:chOff x="1920" y="3603"/>
            <a:chExt cx="115" cy="333"/>
          </a:xfrm>
        </p:grpSpPr>
        <p:pic>
          <p:nvPicPr>
            <p:cNvPr id="26685" name="Picture 125" descr="figur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686" name="Group 126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6687" name="AutoShape 127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8" name="AutoShape 128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585" name="AutoShape 129"/>
              <p:cNvSpPr>
                <a:spLocks noChangeArrowheads="1"/>
              </p:cNvSpPr>
              <p:nvPr/>
            </p:nvSpPr>
            <p:spPr bwMode="auto">
              <a:xfrm>
                <a:off x="4808" y="1683"/>
                <a:ext cx="7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1586" name="AutoShape 130"/>
              <p:cNvSpPr>
                <a:spLocks noChangeArrowheads="1"/>
              </p:cNvSpPr>
              <p:nvPr/>
            </p:nvSpPr>
            <p:spPr bwMode="auto">
              <a:xfrm>
                <a:off x="4808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6691" name="AutoShape 131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692" name="Group 132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6702" name="Line 133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3" name="Line 134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4" name="Line 135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5" name="Line 136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6" name="Line 137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7" name="Line 138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8" name="Line 139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9" name="Line 140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693" name="Group 141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6694" name="Line 142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95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96" name="Line 144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97" name="Line 145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98" name="Line 146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99" name="Line 147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0" name="Line 148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1" name="Line 149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646" name="Group 150"/>
          <p:cNvGrpSpPr>
            <a:grpSpLocks/>
          </p:cNvGrpSpPr>
          <p:nvPr/>
        </p:nvGrpSpPr>
        <p:grpSpPr bwMode="auto">
          <a:xfrm>
            <a:off x="2981325" y="2701925"/>
            <a:ext cx="5878513" cy="2436813"/>
            <a:chOff x="1007" y="1266"/>
            <a:chExt cx="3703" cy="1535"/>
          </a:xfrm>
        </p:grpSpPr>
        <p:grpSp>
          <p:nvGrpSpPr>
            <p:cNvPr id="26651" name="Group 151"/>
            <p:cNvGrpSpPr>
              <a:grpSpLocks/>
            </p:cNvGrpSpPr>
            <p:nvPr/>
          </p:nvGrpSpPr>
          <p:grpSpPr bwMode="auto">
            <a:xfrm rot="-2898874">
              <a:off x="1328" y="2460"/>
              <a:ext cx="418" cy="263"/>
              <a:chOff x="3936" y="2304"/>
              <a:chExt cx="573" cy="380"/>
            </a:xfrm>
          </p:grpSpPr>
          <p:sp>
            <p:nvSpPr>
              <p:cNvPr id="26682" name="Arc 152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3" name="Arc 153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4" name="Arc 154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52" name="Group 155"/>
            <p:cNvGrpSpPr>
              <a:grpSpLocks/>
            </p:cNvGrpSpPr>
            <p:nvPr/>
          </p:nvGrpSpPr>
          <p:grpSpPr bwMode="auto">
            <a:xfrm rot="-8236128">
              <a:off x="4399" y="2088"/>
              <a:ext cx="311" cy="217"/>
              <a:chOff x="480" y="2932"/>
              <a:chExt cx="573" cy="380"/>
            </a:xfrm>
          </p:grpSpPr>
          <p:sp>
            <p:nvSpPr>
              <p:cNvPr id="26679" name="Arc 156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0" name="Arc 157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1" name="Arc 158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53" name="Group 159"/>
            <p:cNvGrpSpPr>
              <a:grpSpLocks/>
            </p:cNvGrpSpPr>
            <p:nvPr/>
          </p:nvGrpSpPr>
          <p:grpSpPr bwMode="auto">
            <a:xfrm rot="5377720">
              <a:off x="988" y="1871"/>
              <a:ext cx="364" cy="326"/>
              <a:chOff x="4884" y="2737"/>
              <a:chExt cx="499" cy="470"/>
            </a:xfrm>
          </p:grpSpPr>
          <p:sp>
            <p:nvSpPr>
              <p:cNvPr id="26676" name="Arc 160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7" name="Arc 161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8" name="Arc 162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54" name="Line 163"/>
            <p:cNvSpPr>
              <a:spLocks noChangeShapeType="1"/>
            </p:cNvSpPr>
            <p:nvPr/>
          </p:nvSpPr>
          <p:spPr bwMode="auto">
            <a:xfrm flipV="1">
              <a:off x="2282" y="2038"/>
              <a:ext cx="116" cy="363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55" name="Group 164"/>
            <p:cNvGrpSpPr>
              <a:grpSpLocks/>
            </p:cNvGrpSpPr>
            <p:nvPr/>
          </p:nvGrpSpPr>
          <p:grpSpPr bwMode="auto">
            <a:xfrm rot="7756139">
              <a:off x="3607" y="1340"/>
              <a:ext cx="330" cy="182"/>
              <a:chOff x="3936" y="2304"/>
              <a:chExt cx="573" cy="380"/>
            </a:xfrm>
          </p:grpSpPr>
          <p:sp>
            <p:nvSpPr>
              <p:cNvPr id="26673" name="Arc 165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4" name="Arc 166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5" name="Arc 167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56" name="Group 168"/>
            <p:cNvGrpSpPr>
              <a:grpSpLocks/>
            </p:cNvGrpSpPr>
            <p:nvPr/>
          </p:nvGrpSpPr>
          <p:grpSpPr bwMode="auto">
            <a:xfrm rot="7334634">
              <a:off x="1395" y="2317"/>
              <a:ext cx="418" cy="326"/>
              <a:chOff x="480" y="2932"/>
              <a:chExt cx="573" cy="380"/>
            </a:xfrm>
          </p:grpSpPr>
          <p:sp>
            <p:nvSpPr>
              <p:cNvPr id="26670" name="Arc 169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1" name="Arc 170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2" name="Arc 171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57" name="Group 172"/>
            <p:cNvGrpSpPr>
              <a:grpSpLocks/>
            </p:cNvGrpSpPr>
            <p:nvPr/>
          </p:nvGrpSpPr>
          <p:grpSpPr bwMode="auto">
            <a:xfrm>
              <a:off x="1643" y="2114"/>
              <a:ext cx="160" cy="195"/>
              <a:chOff x="1171" y="2732"/>
              <a:chExt cx="231" cy="267"/>
            </a:xfrm>
          </p:grpSpPr>
          <p:sp>
            <p:nvSpPr>
              <p:cNvPr id="26667" name="Arc 173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68" name="Arc 174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69" name="Arc 175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58" name="Group 176"/>
            <p:cNvGrpSpPr>
              <a:grpSpLocks/>
            </p:cNvGrpSpPr>
            <p:nvPr/>
          </p:nvGrpSpPr>
          <p:grpSpPr bwMode="auto">
            <a:xfrm rot="-2836128">
              <a:off x="4156" y="2515"/>
              <a:ext cx="327" cy="206"/>
              <a:chOff x="480" y="2932"/>
              <a:chExt cx="573" cy="380"/>
            </a:xfrm>
          </p:grpSpPr>
          <p:sp>
            <p:nvSpPr>
              <p:cNvPr id="26664" name="Arc 177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65" name="Arc 178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66" name="Arc 179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59" name="Line 180"/>
            <p:cNvSpPr>
              <a:spLocks noChangeShapeType="1"/>
            </p:cNvSpPr>
            <p:nvPr/>
          </p:nvSpPr>
          <p:spPr bwMode="auto">
            <a:xfrm flipV="1">
              <a:off x="2156" y="2011"/>
              <a:ext cx="217" cy="67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0" name="Line 181"/>
            <p:cNvSpPr>
              <a:spLocks noChangeShapeType="1"/>
            </p:cNvSpPr>
            <p:nvPr/>
          </p:nvSpPr>
          <p:spPr bwMode="auto">
            <a:xfrm>
              <a:off x="2138" y="2105"/>
              <a:ext cx="90" cy="31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1" name="Line 182"/>
            <p:cNvSpPr>
              <a:spLocks noChangeShapeType="1"/>
            </p:cNvSpPr>
            <p:nvPr/>
          </p:nvSpPr>
          <p:spPr bwMode="auto">
            <a:xfrm flipV="1">
              <a:off x="2308" y="2404"/>
              <a:ext cx="434" cy="47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2" name="Line 183"/>
            <p:cNvSpPr>
              <a:spLocks noChangeShapeType="1"/>
            </p:cNvSpPr>
            <p:nvPr/>
          </p:nvSpPr>
          <p:spPr bwMode="auto">
            <a:xfrm>
              <a:off x="2293" y="2475"/>
              <a:ext cx="216" cy="143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Line 184"/>
            <p:cNvSpPr>
              <a:spLocks noChangeShapeType="1"/>
            </p:cNvSpPr>
            <p:nvPr/>
          </p:nvSpPr>
          <p:spPr bwMode="auto">
            <a:xfrm flipV="1">
              <a:off x="2573" y="2446"/>
              <a:ext cx="172" cy="14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6647" name="Picture 186" descr="3manjee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4879975"/>
            <a:ext cx="819150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8" name="Picture 189" descr="TankLef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613" y="3963988"/>
            <a:ext cx="6000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9" name="Picture 191" descr="humveewithsoldierandmonito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38" y="5059363"/>
            <a:ext cx="6969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50" name="Text Box 4"/>
          <p:cNvSpPr txBox="1">
            <a:spLocks noChangeArrowheads="1"/>
          </p:cNvSpPr>
          <p:nvPr/>
        </p:nvSpPr>
        <p:spPr bwMode="auto">
          <a:xfrm>
            <a:off x="3932238" y="1749425"/>
            <a:ext cx="3844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rgbClr val="0033CC"/>
                </a:solidFill>
              </a:rPr>
              <a:t>Ad-Hoc Network Scenario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506" name="Picture 2" descr="bkgr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5438" y="1620838"/>
            <a:ext cx="6059487" cy="3924300"/>
          </a:xfrm>
          <a:prstGeom prst="rect">
            <a:avLst/>
          </a:prstGeom>
          <a:noFill/>
          <a:ln w="12700"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28675" name="Oval 3"/>
          <p:cNvSpPr>
            <a:spLocks noChangeArrowheads="1"/>
          </p:cNvSpPr>
          <p:nvPr/>
        </p:nvSpPr>
        <p:spPr bwMode="auto">
          <a:xfrm rot="1900811">
            <a:off x="7297738" y="2641600"/>
            <a:ext cx="755650" cy="846138"/>
          </a:xfrm>
          <a:prstGeom prst="ellipse">
            <a:avLst/>
          </a:prstGeom>
          <a:solidFill>
            <a:srgbClr val="FFFF00">
              <a:alpha val="6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 rot="1900811">
            <a:off x="4011613" y="3657600"/>
            <a:ext cx="649287" cy="635000"/>
          </a:xfrm>
          <a:prstGeom prst="ellipse">
            <a:avLst/>
          </a:prstGeom>
          <a:solidFill>
            <a:srgbClr val="FFFF00">
              <a:alpha val="6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 rot="1900811">
            <a:off x="3184525" y="4897438"/>
            <a:ext cx="769938" cy="615950"/>
          </a:xfrm>
          <a:prstGeom prst="ellipse">
            <a:avLst/>
          </a:prstGeom>
          <a:solidFill>
            <a:srgbClr val="FFFF00">
              <a:alpha val="6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1295400" y="0"/>
            <a:ext cx="708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>
              <a:lnSpc>
                <a:spcPts val="3000"/>
              </a:lnSpc>
            </a:pPr>
            <a:r>
              <a:rPr lang="en-US" sz="2800" b="1">
                <a:solidFill>
                  <a:schemeClr val="tx2"/>
                </a:solidFill>
              </a:rPr>
              <a:t>MIMO Communication</a:t>
            </a:r>
            <a:br>
              <a:rPr lang="en-US" sz="2800" b="1">
                <a:solidFill>
                  <a:schemeClr val="tx2"/>
                </a:solidFill>
              </a:rPr>
            </a:br>
            <a:r>
              <a:rPr lang="en-US" sz="2400" b="1">
                <a:solidFill>
                  <a:schemeClr val="tx2"/>
                </a:solidFill>
              </a:rPr>
              <a:t>Multiple-Input Multiple-Output</a:t>
            </a:r>
            <a:endParaRPr lang="en-US" sz="2800" b="1">
              <a:solidFill>
                <a:schemeClr val="tx2"/>
              </a:solidFill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85725" y="1592263"/>
            <a:ext cx="2624138" cy="393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Arrays of antennas at transmitter and receiver</a:t>
            </a:r>
            <a:endParaRPr lang="en-US" sz="1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Increases reliability and throughput</a:t>
            </a:r>
            <a:endParaRPr lang="en-US" sz="1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Adaptively nulls interference sources</a:t>
            </a:r>
            <a:endParaRPr lang="en-US" sz="1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Simulate space-time-frequency correlations</a:t>
            </a:r>
          </a:p>
        </p:txBody>
      </p:sp>
      <p:sp>
        <p:nvSpPr>
          <p:cNvPr id="28680" name="Oval 8"/>
          <p:cNvSpPr>
            <a:spLocks noChangeArrowheads="1"/>
          </p:cNvSpPr>
          <p:nvPr/>
        </p:nvSpPr>
        <p:spPr bwMode="auto">
          <a:xfrm rot="1900811">
            <a:off x="2900363" y="3843338"/>
            <a:ext cx="573087" cy="604837"/>
          </a:xfrm>
          <a:prstGeom prst="ellipse">
            <a:avLst/>
          </a:prstGeom>
          <a:solidFill>
            <a:srgbClr val="FFFF00">
              <a:alpha val="6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 flipV="1">
            <a:off x="3656013" y="4895850"/>
            <a:ext cx="6350" cy="204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flipV="1">
            <a:off x="3586163" y="4916488"/>
            <a:ext cx="0" cy="166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 flipV="1">
            <a:off x="3514725" y="4933950"/>
            <a:ext cx="0" cy="166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Line 13"/>
          <p:cNvSpPr>
            <a:spLocks noChangeShapeType="1"/>
          </p:cNvSpPr>
          <p:nvPr/>
        </p:nvSpPr>
        <p:spPr bwMode="auto">
          <a:xfrm flipV="1">
            <a:off x="3054350" y="3971925"/>
            <a:ext cx="1588" cy="87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14"/>
          <p:cNvSpPr>
            <a:spLocks noChangeShapeType="1"/>
          </p:cNvSpPr>
          <p:nvPr/>
        </p:nvSpPr>
        <p:spPr bwMode="auto">
          <a:xfrm flipV="1">
            <a:off x="3148013" y="3965575"/>
            <a:ext cx="1587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Line 15"/>
          <p:cNvSpPr>
            <a:spLocks noChangeShapeType="1"/>
          </p:cNvSpPr>
          <p:nvPr/>
        </p:nvSpPr>
        <p:spPr bwMode="auto">
          <a:xfrm flipV="1">
            <a:off x="3105150" y="3968750"/>
            <a:ext cx="0" cy="85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Line 17"/>
          <p:cNvSpPr>
            <a:spLocks noChangeShapeType="1"/>
          </p:cNvSpPr>
          <p:nvPr/>
        </p:nvSpPr>
        <p:spPr bwMode="auto">
          <a:xfrm flipH="1" flipV="1">
            <a:off x="8656638" y="4262438"/>
            <a:ext cx="1587" cy="1603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Arc 20"/>
          <p:cNvSpPr>
            <a:spLocks/>
          </p:cNvSpPr>
          <p:nvPr/>
        </p:nvSpPr>
        <p:spPr bwMode="auto">
          <a:xfrm rot="-6008507">
            <a:off x="8086726" y="4810125"/>
            <a:ext cx="322262" cy="357187"/>
          </a:xfrm>
          <a:custGeom>
            <a:avLst/>
            <a:gdLst>
              <a:gd name="T0" fmla="*/ 2147483647 w 17896"/>
              <a:gd name="T1" fmla="*/ 0 h 20912"/>
              <a:gd name="T2" fmla="*/ 2147483647 w 17896"/>
              <a:gd name="T3" fmla="*/ 2147483647 h 20912"/>
              <a:gd name="T4" fmla="*/ 0 w 17896"/>
              <a:gd name="T5" fmla="*/ 2147483647 h 20912"/>
              <a:gd name="T6" fmla="*/ 0 60000 65536"/>
              <a:gd name="T7" fmla="*/ 0 60000 65536"/>
              <a:gd name="T8" fmla="*/ 0 60000 65536"/>
              <a:gd name="T9" fmla="*/ 0 w 17896"/>
              <a:gd name="T10" fmla="*/ 0 h 20912"/>
              <a:gd name="T11" fmla="*/ 17896 w 17896"/>
              <a:gd name="T12" fmla="*/ 20912 h 20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896" h="20912" fill="none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</a:path>
              <a:path w="17896" h="20912" stroke="0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  <a:lnTo>
                  <a:pt x="0" y="2091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8689" name="Picture 21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688" y="2713038"/>
            <a:ext cx="4921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0" name="Picture 22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263" y="3721100"/>
            <a:ext cx="34448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91" name="Group 23"/>
          <p:cNvGrpSpPr>
            <a:grpSpLocks/>
          </p:cNvGrpSpPr>
          <p:nvPr/>
        </p:nvGrpSpPr>
        <p:grpSpPr bwMode="auto">
          <a:xfrm>
            <a:off x="5213350" y="3884613"/>
            <a:ext cx="79375" cy="254000"/>
            <a:chOff x="1920" y="3603"/>
            <a:chExt cx="115" cy="333"/>
          </a:xfrm>
        </p:grpSpPr>
        <p:pic>
          <p:nvPicPr>
            <p:cNvPr id="28836" name="Picture 24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837" name="Group 25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8838" name="AutoShape 26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39" name="AutoShape 27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532" name="AutoShape 28"/>
              <p:cNvSpPr>
                <a:spLocks noChangeArrowheads="1"/>
              </p:cNvSpPr>
              <p:nvPr/>
            </p:nvSpPr>
            <p:spPr bwMode="auto">
              <a:xfrm>
                <a:off x="4811" y="1684"/>
                <a:ext cx="9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3533" name="AutoShape 29"/>
              <p:cNvSpPr>
                <a:spLocks noChangeArrowheads="1"/>
              </p:cNvSpPr>
              <p:nvPr/>
            </p:nvSpPr>
            <p:spPr bwMode="auto">
              <a:xfrm>
                <a:off x="4811" y="810"/>
                <a:ext cx="9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8842" name="AutoShape 30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843" name="Group 31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8853" name="Line 32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4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5" name="Line 34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6" name="Line 35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7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8" name="Line 37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9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60" name="Line 39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844" name="Group 40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8845" name="Line 41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46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47" name="Line 43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48" name="Line 44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49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0" name="Line 46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1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2" name="Line 48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8692" name="Group 49"/>
          <p:cNvGrpSpPr>
            <a:grpSpLocks/>
          </p:cNvGrpSpPr>
          <p:nvPr/>
        </p:nvGrpSpPr>
        <p:grpSpPr bwMode="auto">
          <a:xfrm>
            <a:off x="4691063" y="3986213"/>
            <a:ext cx="82550" cy="309562"/>
            <a:chOff x="1920" y="3603"/>
            <a:chExt cx="115" cy="333"/>
          </a:xfrm>
        </p:grpSpPr>
        <p:pic>
          <p:nvPicPr>
            <p:cNvPr id="28811" name="Picture 50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812" name="Group 51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8813" name="AutoShape 52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14" name="AutoShape 53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558" name="AutoShape 54"/>
              <p:cNvSpPr>
                <a:spLocks noChangeArrowheads="1"/>
              </p:cNvSpPr>
              <p:nvPr/>
            </p:nvSpPr>
            <p:spPr bwMode="auto">
              <a:xfrm>
                <a:off x="4812" y="1683"/>
                <a:ext cx="46" cy="932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3559" name="AutoShape 55"/>
              <p:cNvSpPr>
                <a:spLocks noChangeArrowheads="1"/>
              </p:cNvSpPr>
              <p:nvPr/>
            </p:nvSpPr>
            <p:spPr bwMode="auto">
              <a:xfrm>
                <a:off x="4812" y="822"/>
                <a:ext cx="46" cy="897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8817" name="AutoShape 56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818" name="Group 57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8828" name="Line 58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9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0" name="Line 60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1" name="Line 61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2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3" name="Line 63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4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5" name="Line 65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819" name="Group 66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8820" name="Line 67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1" name="Line 68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2" name="Line 69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3" name="Line 70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4" name="Line 71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5" name="Line 72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6" name="Line 73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7" name="Line 74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8693" name="Group 75"/>
          <p:cNvGrpSpPr>
            <a:grpSpLocks/>
          </p:cNvGrpSpPr>
          <p:nvPr/>
        </p:nvGrpSpPr>
        <p:grpSpPr bwMode="auto">
          <a:xfrm>
            <a:off x="4883150" y="4570413"/>
            <a:ext cx="150813" cy="411162"/>
            <a:chOff x="1920" y="3603"/>
            <a:chExt cx="115" cy="333"/>
          </a:xfrm>
        </p:grpSpPr>
        <p:pic>
          <p:nvPicPr>
            <p:cNvPr id="28786" name="Picture 76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787" name="Group 77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8788" name="AutoShape 78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89" name="AutoShape 79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584" name="AutoShape 80"/>
              <p:cNvSpPr>
                <a:spLocks noChangeArrowheads="1"/>
              </p:cNvSpPr>
              <p:nvPr/>
            </p:nvSpPr>
            <p:spPr bwMode="auto">
              <a:xfrm>
                <a:off x="4795" y="1683"/>
                <a:ext cx="101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3585" name="AutoShape 81"/>
              <p:cNvSpPr>
                <a:spLocks noChangeArrowheads="1"/>
              </p:cNvSpPr>
              <p:nvPr/>
            </p:nvSpPr>
            <p:spPr bwMode="auto">
              <a:xfrm>
                <a:off x="4795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8792" name="AutoShape 82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793" name="Group 83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8803" name="Line 84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4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5" name="Line 86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6" name="Line 87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7" name="Line 88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8" name="Line 89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9" name="Line 90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10" name="Line 91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794" name="Group 92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8795" name="Line 93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96" name="Line 94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97" name="Line 95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98" name="Line 96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99" name="Line 97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0" name="Line 98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1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2" name="Line 100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8694" name="Group 101"/>
          <p:cNvGrpSpPr>
            <a:grpSpLocks/>
          </p:cNvGrpSpPr>
          <p:nvPr/>
        </p:nvGrpSpPr>
        <p:grpSpPr bwMode="auto">
          <a:xfrm>
            <a:off x="5734050" y="4457700"/>
            <a:ext cx="149225" cy="411163"/>
            <a:chOff x="1920" y="3603"/>
            <a:chExt cx="115" cy="333"/>
          </a:xfrm>
        </p:grpSpPr>
        <p:pic>
          <p:nvPicPr>
            <p:cNvPr id="28761" name="Picture 102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762" name="Group 103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8763" name="AutoShape 104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64" name="AutoShape 105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610" name="AutoShape 106"/>
              <p:cNvSpPr>
                <a:spLocks noChangeArrowheads="1"/>
              </p:cNvSpPr>
              <p:nvPr/>
            </p:nvSpPr>
            <p:spPr bwMode="auto">
              <a:xfrm>
                <a:off x="4808" y="1683"/>
                <a:ext cx="7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3611" name="AutoShape 107"/>
              <p:cNvSpPr>
                <a:spLocks noChangeArrowheads="1"/>
              </p:cNvSpPr>
              <p:nvPr/>
            </p:nvSpPr>
            <p:spPr bwMode="auto">
              <a:xfrm>
                <a:off x="4808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8767" name="AutoShape 108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768" name="Group 109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8778" name="Line 110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9" name="Line 111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0" name="Line 112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1" name="Line 113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2" name="Line 114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3" name="Line 115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4" name="Line 116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5" name="Line 117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769" name="Group 118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8770" name="Line 119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1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2" name="Line 121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3" name="Line 122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4" name="Line 123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5" name="Line 124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6" name="Line 125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7" name="Line 126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8695" name="Group 127"/>
          <p:cNvGrpSpPr>
            <a:grpSpLocks/>
          </p:cNvGrpSpPr>
          <p:nvPr/>
        </p:nvGrpSpPr>
        <p:grpSpPr bwMode="auto">
          <a:xfrm>
            <a:off x="5346700" y="4860925"/>
            <a:ext cx="149225" cy="411163"/>
            <a:chOff x="1920" y="3603"/>
            <a:chExt cx="115" cy="333"/>
          </a:xfrm>
        </p:grpSpPr>
        <p:pic>
          <p:nvPicPr>
            <p:cNvPr id="28736" name="Picture 128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737" name="Group 129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8738" name="AutoShape 130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9" name="AutoShape 131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636" name="AutoShape 132"/>
              <p:cNvSpPr>
                <a:spLocks noChangeArrowheads="1"/>
              </p:cNvSpPr>
              <p:nvPr/>
            </p:nvSpPr>
            <p:spPr bwMode="auto">
              <a:xfrm>
                <a:off x="4808" y="1683"/>
                <a:ext cx="7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3637" name="AutoShape 133"/>
              <p:cNvSpPr>
                <a:spLocks noChangeArrowheads="1"/>
              </p:cNvSpPr>
              <p:nvPr/>
            </p:nvSpPr>
            <p:spPr bwMode="auto">
              <a:xfrm>
                <a:off x="4808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8742" name="AutoShape 134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743" name="Group 135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8753" name="Line 136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4" name="Line 137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5" name="Line 138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6" name="Line 139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7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8" name="Line 141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9" name="Line 142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60" name="Line 143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744" name="Group 144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8745" name="Line 145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46" name="Line 146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47" name="Line 147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48" name="Line 148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49" name="Line 149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0" name="Line 150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1" name="Line 151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2" name="Line 152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8696" name="Group 153"/>
          <p:cNvGrpSpPr>
            <a:grpSpLocks/>
          </p:cNvGrpSpPr>
          <p:nvPr/>
        </p:nvGrpSpPr>
        <p:grpSpPr bwMode="auto">
          <a:xfrm>
            <a:off x="2989263" y="2709863"/>
            <a:ext cx="5878512" cy="2436812"/>
            <a:chOff x="1007" y="1266"/>
            <a:chExt cx="3703" cy="1535"/>
          </a:xfrm>
        </p:grpSpPr>
        <p:grpSp>
          <p:nvGrpSpPr>
            <p:cNvPr id="28702" name="Group 154"/>
            <p:cNvGrpSpPr>
              <a:grpSpLocks/>
            </p:cNvGrpSpPr>
            <p:nvPr/>
          </p:nvGrpSpPr>
          <p:grpSpPr bwMode="auto">
            <a:xfrm rot="-2898874">
              <a:off x="1328" y="2460"/>
              <a:ext cx="418" cy="263"/>
              <a:chOff x="3936" y="2304"/>
              <a:chExt cx="573" cy="380"/>
            </a:xfrm>
          </p:grpSpPr>
          <p:sp>
            <p:nvSpPr>
              <p:cNvPr id="28733" name="Arc 155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4" name="Arc 156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5" name="Arc 157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03" name="Group 158"/>
            <p:cNvGrpSpPr>
              <a:grpSpLocks/>
            </p:cNvGrpSpPr>
            <p:nvPr/>
          </p:nvGrpSpPr>
          <p:grpSpPr bwMode="auto">
            <a:xfrm rot="-8236128">
              <a:off x="4399" y="2088"/>
              <a:ext cx="311" cy="217"/>
              <a:chOff x="480" y="2932"/>
              <a:chExt cx="573" cy="380"/>
            </a:xfrm>
          </p:grpSpPr>
          <p:sp>
            <p:nvSpPr>
              <p:cNvPr id="28730" name="Arc 159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1" name="Arc 160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2" name="Arc 161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04" name="Group 162"/>
            <p:cNvGrpSpPr>
              <a:grpSpLocks/>
            </p:cNvGrpSpPr>
            <p:nvPr/>
          </p:nvGrpSpPr>
          <p:grpSpPr bwMode="auto">
            <a:xfrm rot="5377720">
              <a:off x="988" y="1871"/>
              <a:ext cx="364" cy="326"/>
              <a:chOff x="4884" y="2737"/>
              <a:chExt cx="499" cy="470"/>
            </a:xfrm>
          </p:grpSpPr>
          <p:sp>
            <p:nvSpPr>
              <p:cNvPr id="28727" name="Arc 163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8" name="Arc 164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9" name="Arc 165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705" name="Line 166"/>
            <p:cNvSpPr>
              <a:spLocks noChangeShapeType="1"/>
            </p:cNvSpPr>
            <p:nvPr/>
          </p:nvSpPr>
          <p:spPr bwMode="auto">
            <a:xfrm flipV="1">
              <a:off x="2282" y="2038"/>
              <a:ext cx="116" cy="363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06" name="Group 167"/>
            <p:cNvGrpSpPr>
              <a:grpSpLocks/>
            </p:cNvGrpSpPr>
            <p:nvPr/>
          </p:nvGrpSpPr>
          <p:grpSpPr bwMode="auto">
            <a:xfrm rot="7756139">
              <a:off x="3607" y="1340"/>
              <a:ext cx="330" cy="182"/>
              <a:chOff x="3936" y="2304"/>
              <a:chExt cx="573" cy="380"/>
            </a:xfrm>
          </p:grpSpPr>
          <p:sp>
            <p:nvSpPr>
              <p:cNvPr id="28724" name="Arc 168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5" name="Arc 169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6" name="Arc 170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07" name="Group 171"/>
            <p:cNvGrpSpPr>
              <a:grpSpLocks/>
            </p:cNvGrpSpPr>
            <p:nvPr/>
          </p:nvGrpSpPr>
          <p:grpSpPr bwMode="auto">
            <a:xfrm rot="7334634">
              <a:off x="1395" y="2317"/>
              <a:ext cx="418" cy="326"/>
              <a:chOff x="480" y="2932"/>
              <a:chExt cx="573" cy="380"/>
            </a:xfrm>
          </p:grpSpPr>
          <p:sp>
            <p:nvSpPr>
              <p:cNvPr id="28721" name="Arc 172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2" name="Arc 173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3" name="Arc 174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08" name="Group 175"/>
            <p:cNvGrpSpPr>
              <a:grpSpLocks/>
            </p:cNvGrpSpPr>
            <p:nvPr/>
          </p:nvGrpSpPr>
          <p:grpSpPr bwMode="auto">
            <a:xfrm>
              <a:off x="1643" y="2114"/>
              <a:ext cx="160" cy="195"/>
              <a:chOff x="1171" y="2732"/>
              <a:chExt cx="231" cy="267"/>
            </a:xfrm>
          </p:grpSpPr>
          <p:sp>
            <p:nvSpPr>
              <p:cNvPr id="28718" name="Arc 176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19" name="Arc 177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0" name="Arc 178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09" name="Group 179"/>
            <p:cNvGrpSpPr>
              <a:grpSpLocks/>
            </p:cNvGrpSpPr>
            <p:nvPr/>
          </p:nvGrpSpPr>
          <p:grpSpPr bwMode="auto">
            <a:xfrm rot="-2836128">
              <a:off x="4156" y="2515"/>
              <a:ext cx="327" cy="206"/>
              <a:chOff x="480" y="2932"/>
              <a:chExt cx="573" cy="380"/>
            </a:xfrm>
          </p:grpSpPr>
          <p:sp>
            <p:nvSpPr>
              <p:cNvPr id="28715" name="Arc 180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16" name="Arc 181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17" name="Arc 182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710" name="Line 183"/>
            <p:cNvSpPr>
              <a:spLocks noChangeShapeType="1"/>
            </p:cNvSpPr>
            <p:nvPr/>
          </p:nvSpPr>
          <p:spPr bwMode="auto">
            <a:xfrm flipV="1">
              <a:off x="2156" y="2011"/>
              <a:ext cx="217" cy="67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1" name="Line 184"/>
            <p:cNvSpPr>
              <a:spLocks noChangeShapeType="1"/>
            </p:cNvSpPr>
            <p:nvPr/>
          </p:nvSpPr>
          <p:spPr bwMode="auto">
            <a:xfrm>
              <a:off x="2138" y="2105"/>
              <a:ext cx="90" cy="31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2" name="Line 185"/>
            <p:cNvSpPr>
              <a:spLocks noChangeShapeType="1"/>
            </p:cNvSpPr>
            <p:nvPr/>
          </p:nvSpPr>
          <p:spPr bwMode="auto">
            <a:xfrm flipV="1">
              <a:off x="2308" y="2404"/>
              <a:ext cx="434" cy="47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3" name="Line 186"/>
            <p:cNvSpPr>
              <a:spLocks noChangeShapeType="1"/>
            </p:cNvSpPr>
            <p:nvPr/>
          </p:nvSpPr>
          <p:spPr bwMode="auto">
            <a:xfrm>
              <a:off x="2293" y="2475"/>
              <a:ext cx="216" cy="143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4" name="Line 187"/>
            <p:cNvSpPr>
              <a:spLocks noChangeShapeType="1"/>
            </p:cNvSpPr>
            <p:nvPr/>
          </p:nvSpPr>
          <p:spPr bwMode="auto">
            <a:xfrm flipV="1">
              <a:off x="2573" y="2446"/>
              <a:ext cx="172" cy="14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8697" name="Picture 187" descr="tankRig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4316413"/>
            <a:ext cx="8731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8" name="Picture 188" descr="3manjee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4887913"/>
            <a:ext cx="81915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9" name="Picture 189" descr="TankLef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3971925"/>
            <a:ext cx="6000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00" name="Picture 190" descr="humveewithsoldierandmonito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5067300"/>
            <a:ext cx="696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701" name="Text Box 4"/>
          <p:cNvSpPr txBox="1">
            <a:spLocks noChangeArrowheads="1"/>
          </p:cNvSpPr>
          <p:nvPr/>
        </p:nvSpPr>
        <p:spPr bwMode="auto">
          <a:xfrm>
            <a:off x="3992563" y="1762125"/>
            <a:ext cx="3844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rgbClr val="0033CC"/>
                </a:solidFill>
              </a:rPr>
              <a:t>MIMO Communications Example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Available Wireless Network Simulators</a:t>
            </a:r>
          </a:p>
        </p:txBody>
      </p:sp>
      <p:sp>
        <p:nvSpPr>
          <p:cNvPr id="3072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63575" y="941388"/>
            <a:ext cx="7813675" cy="47625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Opnet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Commercial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Probabilistic physical layer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Ns2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Open source (large research user base)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Probabilistic physical layer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QualNet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Commercial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Probabilistic physical layer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ISIS Prowler (Probabilistic Wireless Network Simulator)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Gyula Simon (Vanderbilt University)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Written in Matlab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Probabilistic physical layer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SWANS (Scalable Wireless Network Simulator) (built on JiST)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Claimed 1,000,000 nodes simulated on a PC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Probabilistic Physical Layer</a:t>
            </a: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Numerous cell-site planning tools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Wireless Insight (cousin to XFDTD)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Solves Maxwell Equations</a:t>
            </a: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512763" y="955675"/>
            <a:ext cx="8113712" cy="4821238"/>
            <a:chOff x="323" y="602"/>
            <a:chExt cx="5111" cy="3037"/>
          </a:xfrm>
        </p:grpSpPr>
        <p:sp>
          <p:nvSpPr>
            <p:cNvPr id="30726" name="AutoShape 6"/>
            <p:cNvSpPr>
              <a:spLocks noChangeArrowheads="1"/>
            </p:cNvSpPr>
            <p:nvPr/>
          </p:nvSpPr>
          <p:spPr bwMode="auto">
            <a:xfrm>
              <a:off x="323" y="602"/>
              <a:ext cx="5111" cy="2360"/>
            </a:xfrm>
            <a:prstGeom prst="roundRect">
              <a:avLst>
                <a:gd name="adj" fmla="val 8264"/>
              </a:avLst>
            </a:prstGeom>
            <a:noFill/>
            <a:ln w="508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7" name="Text Box 9"/>
            <p:cNvSpPr txBox="1">
              <a:spLocks noChangeArrowheads="1"/>
            </p:cNvSpPr>
            <p:nvPr/>
          </p:nvSpPr>
          <p:spPr bwMode="auto">
            <a:xfrm>
              <a:off x="3241" y="754"/>
              <a:ext cx="1909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3200" b="1">
                  <a:solidFill>
                    <a:srgbClr val="0000FF"/>
                  </a:solidFill>
                </a:rPr>
                <a:t>Physical Layer</a:t>
              </a:r>
            </a:p>
            <a:p>
              <a:pPr algn="ctr"/>
              <a:r>
                <a:rPr lang="en-US" sz="3200" b="1">
                  <a:solidFill>
                    <a:srgbClr val="0000FF"/>
                  </a:solidFill>
                </a:rPr>
                <a:t>Too Simple</a:t>
              </a:r>
              <a:endParaRPr lang="en-US" sz="4000" b="1">
                <a:solidFill>
                  <a:srgbClr val="0000FF"/>
                </a:solidFill>
              </a:endParaRPr>
            </a:p>
          </p:txBody>
        </p:sp>
        <p:sp>
          <p:nvSpPr>
            <p:cNvPr id="30728" name="AutoShape 7"/>
            <p:cNvSpPr>
              <a:spLocks noChangeArrowheads="1"/>
            </p:cNvSpPr>
            <p:nvPr/>
          </p:nvSpPr>
          <p:spPr bwMode="auto">
            <a:xfrm>
              <a:off x="323" y="3031"/>
              <a:ext cx="5111" cy="608"/>
            </a:xfrm>
            <a:prstGeom prst="roundRect">
              <a:avLst>
                <a:gd name="adj" fmla="val 18269"/>
              </a:avLst>
            </a:prstGeom>
            <a:noFill/>
            <a:ln w="508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9" name="Text Box 10"/>
            <p:cNvSpPr txBox="1">
              <a:spLocks noChangeArrowheads="1"/>
            </p:cNvSpPr>
            <p:nvPr/>
          </p:nvSpPr>
          <p:spPr bwMode="auto">
            <a:xfrm>
              <a:off x="3212" y="3125"/>
              <a:ext cx="173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3200" b="1">
                  <a:solidFill>
                    <a:schemeClr val="hlink"/>
                  </a:solidFill>
                </a:rPr>
                <a:t>Too Complex</a:t>
              </a:r>
              <a:endParaRPr lang="en-US" sz="4000" b="1">
                <a:solidFill>
                  <a:schemeClr val="hlink"/>
                </a:solidFill>
              </a:endParaRPr>
            </a:p>
          </p:txBody>
        </p:sp>
      </p:grpSp>
      <p:sp>
        <p:nvSpPr>
          <p:cNvPr id="538638" name="Rectangle 14"/>
          <p:cNvSpPr>
            <a:spLocks noChangeArrowheads="1"/>
          </p:cNvSpPr>
          <p:nvPr/>
        </p:nvSpPr>
        <p:spPr bwMode="auto">
          <a:xfrm>
            <a:off x="663575" y="5967413"/>
            <a:ext cx="78136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64" tIns="46033" rIns="92064" bIns="46033"/>
          <a:lstStyle/>
          <a:p>
            <a:pPr marL="342900" indent="-342900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b="1" i="1">
                <a:solidFill>
                  <a:srgbClr val="009D00"/>
                </a:solidFill>
              </a:rPr>
              <a:t>Simulation should be as simple as possible, but no simpler</a:t>
            </a:r>
            <a:endParaRPr lang="en-US" b="1">
              <a:solidFill>
                <a:srgbClr val="009D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8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6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LLAMAComm Overview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9938" y="1085850"/>
            <a:ext cx="7616825" cy="1409700"/>
          </a:xfrm>
        </p:spPr>
        <p:txBody>
          <a:bodyPr/>
          <a:lstStyle/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LLAMAComm is a MATLAB simulation tool</a:t>
            </a:r>
          </a:p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Simulates cognitive Multiple-Input Multiple-Output (MIMO) ad-hoc wireless networks</a:t>
            </a:r>
          </a:p>
        </p:txBody>
      </p:sp>
      <p:pic>
        <p:nvPicPr>
          <p:cNvPr id="208931" name="Picture 35" descr="resultsWin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6884988" y="3336925"/>
            <a:ext cx="1304925" cy="1028700"/>
          </a:xfrm>
          <a:effectLst>
            <a:outerShdw blurRad="63500" dist="38099" dir="2700000" algn="ctr" rotWithShape="0">
              <a:srgbClr val="808080">
                <a:alpha val="74998"/>
              </a:srgbClr>
            </a:outerShdw>
          </a:effectLst>
        </p:spPr>
      </p:pic>
      <p:sp>
        <p:nvSpPr>
          <p:cNvPr id="32773" name="AutoShape 4"/>
          <p:cNvSpPr>
            <a:spLocks noChangeArrowheads="1"/>
          </p:cNvSpPr>
          <p:nvPr/>
        </p:nvSpPr>
        <p:spPr bwMode="auto">
          <a:xfrm>
            <a:off x="2870200" y="2259013"/>
            <a:ext cx="3400425" cy="39528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9CCFF"/>
              </a:gs>
              <a:gs pos="100000">
                <a:srgbClr val="79A1C9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sz="2800" b="1"/>
          </a:p>
        </p:txBody>
      </p:sp>
      <p:sp>
        <p:nvSpPr>
          <p:cNvPr id="32774" name="AutoShape 6"/>
          <p:cNvSpPr>
            <a:spLocks noChangeArrowheads="1"/>
          </p:cNvSpPr>
          <p:nvPr/>
        </p:nvSpPr>
        <p:spPr bwMode="auto">
          <a:xfrm>
            <a:off x="2413000" y="4743450"/>
            <a:ext cx="466725" cy="542925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99CCFF"/>
              </a:gs>
              <a:gs pos="100000">
                <a:srgbClr val="7DA7D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2775" name="Text Box 15"/>
          <p:cNvSpPr txBox="1">
            <a:spLocks noChangeArrowheads="1"/>
          </p:cNvSpPr>
          <p:nvPr/>
        </p:nvSpPr>
        <p:spPr bwMode="auto">
          <a:xfrm>
            <a:off x="3273425" y="2192338"/>
            <a:ext cx="25352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>
                <a:solidFill>
                  <a:schemeClr val="bg1"/>
                </a:solidFill>
              </a:rPr>
              <a:t>LLAMAComm</a:t>
            </a:r>
          </a:p>
        </p:txBody>
      </p:sp>
      <p:pic>
        <p:nvPicPr>
          <p:cNvPr id="208912" name="Picture 16" descr="configWin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5" y="4762500"/>
            <a:ext cx="1444625" cy="1189038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208913" name="Picture 17" descr="configWin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4038" y="4664075"/>
            <a:ext cx="1443037" cy="1192213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208914" name="Picture 18" descr="configWin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8663" y="4543425"/>
            <a:ext cx="1439862" cy="1189038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32779" name="Text Box 19"/>
          <p:cNvSpPr txBox="1">
            <a:spLocks noChangeArrowheads="1"/>
          </p:cNvSpPr>
          <p:nvPr/>
        </p:nvSpPr>
        <p:spPr bwMode="auto">
          <a:xfrm>
            <a:off x="0" y="3995738"/>
            <a:ext cx="2565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/>
              <a:t>User-Defined Functions and Parameters</a:t>
            </a:r>
          </a:p>
        </p:txBody>
      </p:sp>
      <p:sp>
        <p:nvSpPr>
          <p:cNvPr id="32780" name="AutoShape 22"/>
          <p:cNvSpPr>
            <a:spLocks noChangeArrowheads="1"/>
          </p:cNvSpPr>
          <p:nvPr/>
        </p:nvSpPr>
        <p:spPr bwMode="auto">
          <a:xfrm>
            <a:off x="6270625" y="3894138"/>
            <a:ext cx="466725" cy="542925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99CCFF"/>
              </a:gs>
              <a:gs pos="100000">
                <a:srgbClr val="7DA7D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2781" name="Text Box 29"/>
          <p:cNvSpPr txBox="1">
            <a:spLocks noChangeArrowheads="1"/>
          </p:cNvSpPr>
          <p:nvPr/>
        </p:nvSpPr>
        <p:spPr bwMode="auto">
          <a:xfrm>
            <a:off x="7089775" y="3019425"/>
            <a:ext cx="917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Results</a:t>
            </a:r>
          </a:p>
        </p:txBody>
      </p:sp>
      <p:pic>
        <p:nvPicPr>
          <p:cNvPr id="208936" name="Picture 40" descr="resultsWin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21550" y="3946525"/>
            <a:ext cx="1050925" cy="879475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208934" name="Picture 38" descr="resultsWin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8"/>
          <a:srcRect/>
          <a:stretch>
            <a:fillRect/>
          </a:stretch>
        </p:blipFill>
        <p:spPr>
          <a:xfrm>
            <a:off x="6610350" y="4540250"/>
            <a:ext cx="2219325" cy="841375"/>
          </a:xfrm>
          <a:effectLst>
            <a:outerShdw blurRad="63500" dist="38099" dir="2700000" algn="ctr" rotWithShape="0">
              <a:srgbClr val="808080">
                <a:alpha val="74998"/>
              </a:srgbClr>
            </a:outerShdw>
          </a:effectLst>
        </p:spPr>
      </p:pic>
      <p:sp>
        <p:nvSpPr>
          <p:cNvPr id="32784" name="Text Box 42"/>
          <p:cNvSpPr txBox="1">
            <a:spLocks noChangeArrowheads="1"/>
          </p:cNvSpPr>
          <p:nvPr/>
        </p:nvSpPr>
        <p:spPr bwMode="auto">
          <a:xfrm>
            <a:off x="2976563" y="3603625"/>
            <a:ext cx="31988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Statistical Environment Models</a:t>
            </a:r>
          </a:p>
        </p:txBody>
      </p:sp>
      <p:sp>
        <p:nvSpPr>
          <p:cNvPr id="32785" name="AutoShape 44"/>
          <p:cNvSpPr>
            <a:spLocks noChangeArrowheads="1"/>
          </p:cNvSpPr>
          <p:nvPr/>
        </p:nvSpPr>
        <p:spPr bwMode="auto">
          <a:xfrm>
            <a:off x="2395538" y="2738438"/>
            <a:ext cx="466725" cy="542925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99CCFF"/>
              </a:gs>
              <a:gs pos="100000">
                <a:srgbClr val="7DA7D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2786" name="Text Box 45"/>
          <p:cNvSpPr txBox="1">
            <a:spLocks noChangeArrowheads="1"/>
          </p:cNvSpPr>
          <p:nvPr/>
        </p:nvSpPr>
        <p:spPr bwMode="auto">
          <a:xfrm>
            <a:off x="122238" y="2392363"/>
            <a:ext cx="2365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/>
              <a:t>Recorded Interference</a:t>
            </a:r>
          </a:p>
        </p:txBody>
      </p:sp>
      <p:pic>
        <p:nvPicPr>
          <p:cNvPr id="208942" name="Picture 46" descr="cecil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85775" y="2959100"/>
            <a:ext cx="1503363" cy="77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208943" name="Picture 47" descr="fred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87400" y="2709863"/>
            <a:ext cx="1498600" cy="792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32789" name="Text Box 48"/>
          <p:cNvSpPr txBox="1">
            <a:spLocks noChangeArrowheads="1"/>
          </p:cNvSpPr>
          <p:nvPr/>
        </p:nvSpPr>
        <p:spPr bwMode="auto">
          <a:xfrm>
            <a:off x="3713163" y="5570538"/>
            <a:ext cx="1685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Timing Support</a:t>
            </a:r>
          </a:p>
        </p:txBody>
      </p:sp>
      <p:pic>
        <p:nvPicPr>
          <p:cNvPr id="208945" name="Picture 49" descr="bkgrd"/>
          <p:cNvPicPr>
            <a:picLocks noChangeAspect="1" noChangeArrowheads="1"/>
          </p:cNvPicPr>
          <p:nvPr/>
        </p:nvPicPr>
        <p:blipFill>
          <a:blip r:embed="rId11"/>
          <a:srcRect l="7834" t="27208" r="4874" b="3682"/>
          <a:stretch>
            <a:fillRect/>
          </a:stretch>
        </p:blipFill>
        <p:spPr bwMode="auto">
          <a:xfrm>
            <a:off x="3548063" y="2665413"/>
            <a:ext cx="1927225" cy="987425"/>
          </a:xfrm>
          <a:prstGeom prst="rect">
            <a:avLst/>
          </a:prstGeom>
          <a:noFill/>
          <a:ln w="12700"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grpSp>
        <p:nvGrpSpPr>
          <p:cNvPr id="32791" name="Group 75"/>
          <p:cNvGrpSpPr>
            <a:grpSpLocks/>
          </p:cNvGrpSpPr>
          <p:nvPr/>
        </p:nvGrpSpPr>
        <p:grpSpPr bwMode="auto">
          <a:xfrm>
            <a:off x="3630613" y="4259263"/>
            <a:ext cx="1746250" cy="1282700"/>
            <a:chOff x="1404" y="2424"/>
            <a:chExt cx="1100" cy="808"/>
          </a:xfrm>
        </p:grpSpPr>
        <p:sp>
          <p:nvSpPr>
            <p:cNvPr id="208972" name="AutoShape 76"/>
            <p:cNvSpPr>
              <a:spLocks noChangeArrowheads="1"/>
            </p:cNvSpPr>
            <p:nvPr/>
          </p:nvSpPr>
          <p:spPr bwMode="auto">
            <a:xfrm>
              <a:off x="1453" y="2424"/>
              <a:ext cx="377" cy="172"/>
            </a:xfrm>
            <a:prstGeom prst="roundRect">
              <a:avLst>
                <a:gd name="adj" fmla="val 50000"/>
              </a:avLst>
            </a:prstGeom>
            <a:solidFill>
              <a:srgbClr val="FCFF94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>
                  <a:ea typeface="+mn-ea"/>
                  <a:cs typeface="+mn-cs"/>
                </a:rPr>
                <a:t>Start</a:t>
              </a:r>
            </a:p>
          </p:txBody>
        </p:sp>
        <p:sp>
          <p:nvSpPr>
            <p:cNvPr id="208973" name="Rectangle 77"/>
            <p:cNvSpPr>
              <a:spLocks noChangeArrowheads="1"/>
            </p:cNvSpPr>
            <p:nvPr/>
          </p:nvSpPr>
          <p:spPr bwMode="auto">
            <a:xfrm>
              <a:off x="1404" y="2760"/>
              <a:ext cx="475" cy="172"/>
            </a:xfrm>
            <a:prstGeom prst="rect">
              <a:avLst/>
            </a:prstGeom>
            <a:solidFill>
              <a:srgbClr val="FCFF94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>
                  <a:ea typeface="+mn-ea"/>
                  <a:cs typeface="+mn-cs"/>
                </a:rPr>
                <a:t>Decide</a:t>
              </a:r>
            </a:p>
          </p:txBody>
        </p:sp>
        <p:cxnSp>
          <p:nvCxnSpPr>
            <p:cNvPr id="208974" name="AutoShape 78"/>
            <p:cNvCxnSpPr>
              <a:cxnSpLocks noChangeShapeType="1"/>
              <a:stCxn id="208972" idx="2"/>
              <a:endCxn id="208973" idx="0"/>
            </p:cNvCxnSpPr>
            <p:nvPr/>
          </p:nvCxnSpPr>
          <p:spPr bwMode="auto">
            <a:xfrm>
              <a:off x="1642" y="2599"/>
              <a:ext cx="0" cy="15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75" name="AutoShape 79"/>
            <p:cNvCxnSpPr>
              <a:cxnSpLocks noChangeShapeType="1"/>
              <a:stCxn id="208973" idx="2"/>
              <a:endCxn id="208976" idx="0"/>
            </p:cNvCxnSpPr>
            <p:nvPr/>
          </p:nvCxnSpPr>
          <p:spPr bwMode="auto">
            <a:xfrm>
              <a:off x="1642" y="2935"/>
              <a:ext cx="0" cy="12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sp>
          <p:nvSpPr>
            <p:cNvPr id="208976" name="AutoShape 80"/>
            <p:cNvSpPr>
              <a:spLocks noChangeArrowheads="1"/>
            </p:cNvSpPr>
            <p:nvPr/>
          </p:nvSpPr>
          <p:spPr bwMode="auto">
            <a:xfrm>
              <a:off x="1453" y="3060"/>
              <a:ext cx="377" cy="172"/>
            </a:xfrm>
            <a:prstGeom prst="roundRect">
              <a:avLst>
                <a:gd name="adj" fmla="val 50000"/>
              </a:avLst>
            </a:prstGeom>
            <a:solidFill>
              <a:srgbClr val="FCFF94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>
                  <a:ea typeface="+mn-ea"/>
                  <a:cs typeface="+mn-cs"/>
                </a:rPr>
                <a:t>Done</a:t>
              </a:r>
            </a:p>
          </p:txBody>
        </p:sp>
        <p:sp>
          <p:nvSpPr>
            <p:cNvPr id="208977" name="Rectangle 81"/>
            <p:cNvSpPr>
              <a:spLocks noChangeArrowheads="1"/>
            </p:cNvSpPr>
            <p:nvPr/>
          </p:nvSpPr>
          <p:spPr bwMode="auto">
            <a:xfrm>
              <a:off x="2025" y="2551"/>
              <a:ext cx="475" cy="172"/>
            </a:xfrm>
            <a:prstGeom prst="rect">
              <a:avLst/>
            </a:prstGeom>
            <a:solidFill>
              <a:srgbClr val="FCFF94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>
                  <a:ea typeface="+mn-ea"/>
                  <a:cs typeface="+mn-cs"/>
                </a:rPr>
                <a:t>Transmit</a:t>
              </a:r>
            </a:p>
          </p:txBody>
        </p:sp>
        <p:sp>
          <p:nvSpPr>
            <p:cNvPr id="208978" name="Rectangle 82"/>
            <p:cNvSpPr>
              <a:spLocks noChangeArrowheads="1"/>
            </p:cNvSpPr>
            <p:nvPr/>
          </p:nvSpPr>
          <p:spPr bwMode="auto">
            <a:xfrm>
              <a:off x="2023" y="2965"/>
              <a:ext cx="475" cy="172"/>
            </a:xfrm>
            <a:prstGeom prst="rect">
              <a:avLst/>
            </a:prstGeom>
            <a:solidFill>
              <a:srgbClr val="FCFF94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>
                  <a:ea typeface="+mn-ea"/>
                  <a:cs typeface="+mn-cs"/>
                </a:rPr>
                <a:t>Receive</a:t>
              </a:r>
            </a:p>
          </p:txBody>
        </p:sp>
        <p:cxnSp>
          <p:nvCxnSpPr>
            <p:cNvPr id="208979" name="AutoShape 83"/>
            <p:cNvCxnSpPr>
              <a:cxnSpLocks noChangeShapeType="1"/>
              <a:stCxn id="208973" idx="3"/>
              <a:endCxn id="208978" idx="1"/>
            </p:cNvCxnSpPr>
            <p:nvPr/>
          </p:nvCxnSpPr>
          <p:spPr bwMode="auto">
            <a:xfrm>
              <a:off x="1883" y="2846"/>
              <a:ext cx="136" cy="205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80" name="AutoShape 84"/>
            <p:cNvCxnSpPr>
              <a:cxnSpLocks noChangeShapeType="1"/>
              <a:stCxn id="208973" idx="3"/>
              <a:endCxn id="208977" idx="1"/>
            </p:cNvCxnSpPr>
            <p:nvPr/>
          </p:nvCxnSpPr>
          <p:spPr bwMode="auto">
            <a:xfrm flipV="1">
              <a:off x="1883" y="2637"/>
              <a:ext cx="139" cy="209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81" name="AutoShape 85"/>
            <p:cNvCxnSpPr>
              <a:cxnSpLocks noChangeShapeType="1"/>
              <a:stCxn id="208977" idx="2"/>
              <a:endCxn id="208973" idx="3"/>
            </p:cNvCxnSpPr>
            <p:nvPr/>
          </p:nvCxnSpPr>
          <p:spPr bwMode="auto">
            <a:xfrm rot="5400000">
              <a:off x="2013" y="2596"/>
              <a:ext cx="120" cy="38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82" name="AutoShape 86"/>
            <p:cNvCxnSpPr>
              <a:cxnSpLocks noChangeShapeType="1"/>
              <a:stCxn id="208978" idx="0"/>
              <a:endCxn id="208973" idx="3"/>
            </p:cNvCxnSpPr>
            <p:nvPr/>
          </p:nvCxnSpPr>
          <p:spPr bwMode="auto">
            <a:xfrm rot="5400000" flipH="1">
              <a:off x="2014" y="2715"/>
              <a:ext cx="116" cy="378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83" name="AutoShape 87"/>
            <p:cNvCxnSpPr>
              <a:cxnSpLocks noChangeShapeType="1"/>
              <a:stCxn id="208977" idx="3"/>
              <a:endCxn id="208977" idx="0"/>
            </p:cNvCxnSpPr>
            <p:nvPr/>
          </p:nvCxnSpPr>
          <p:spPr bwMode="auto">
            <a:xfrm flipH="1" flipV="1">
              <a:off x="2263" y="2548"/>
              <a:ext cx="241" cy="89"/>
            </a:xfrm>
            <a:prstGeom prst="bentConnector4">
              <a:avLst>
                <a:gd name="adj1" fmla="val -33741"/>
                <a:gd name="adj2" fmla="val 186792"/>
              </a:avLst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84" name="AutoShape 88"/>
            <p:cNvCxnSpPr>
              <a:cxnSpLocks noChangeShapeType="1"/>
              <a:stCxn id="208978" idx="2"/>
              <a:endCxn id="208978" idx="3"/>
            </p:cNvCxnSpPr>
            <p:nvPr/>
          </p:nvCxnSpPr>
          <p:spPr bwMode="auto">
            <a:xfrm rot="5400000" flipH="1" flipV="1">
              <a:off x="2337" y="2975"/>
              <a:ext cx="89" cy="241"/>
            </a:xfrm>
            <a:prstGeom prst="bentConnector4">
              <a:avLst>
                <a:gd name="adj1" fmla="val -86792"/>
                <a:gd name="adj2" fmla="val 133741"/>
              </a:avLst>
            </a:prstGeom>
            <a:noFill/>
            <a:ln w="25400">
              <a:solidFill>
                <a:schemeClr val="tx1"/>
              </a:solidFill>
              <a:miter lim="800000"/>
              <a:headEnd type="triangl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{\sf SIR} = \frac{L_SP_S}{L_IP_I}  template TPT1  env TPENV1  fore 0  back 16777215  eqnno 1"/>
  <p:tag name="FILENAME" val="TP_tmp"/>
  <p:tag name="ORIGWIDTH" val="50"/>
  <p:tag name="PICTUREFILESIZE" val="4254"/>
</p:tagLst>
</file>

<file path=ppt/theme/theme1.xml><?xml version="1.0" encoding="utf-8"?>
<a:theme xmlns:a="http://schemas.openxmlformats.org/drawingml/2006/main" name="NC-Whit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NC-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C-Whi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-Whi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-Whi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-Whi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-Whi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-Whi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-Whi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NC-White</Template>
  <TotalTime>121082</TotalTime>
  <Words>2572</Words>
  <Application>Microsoft Macintosh PowerPoint</Application>
  <PresentationFormat>On-screen Show (4:3)</PresentationFormat>
  <Paragraphs>882</Paragraphs>
  <Slides>36</Slides>
  <Notes>35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NC-White</vt:lpstr>
      <vt:lpstr>Equation</vt:lpstr>
      <vt:lpstr>Lincoln Laboratory Ad-hoc MIMO Adaptive Communication Simulation Tool </vt:lpstr>
      <vt:lpstr>Simulation Environment Overview</vt:lpstr>
      <vt:lpstr>Simulation Capabilities</vt:lpstr>
      <vt:lpstr>Problem Set</vt:lpstr>
      <vt:lpstr>Adaptive Cognitive Radio</vt:lpstr>
      <vt:lpstr>Wireless Ad-hoc Networks</vt:lpstr>
      <vt:lpstr>PowerPoint Presentation</vt:lpstr>
      <vt:lpstr>Available Wireless Network Simulators</vt:lpstr>
      <vt:lpstr>LLAMAComm Overview</vt:lpstr>
      <vt:lpstr>LLAMAComm Timing Diagram Example</vt:lpstr>
      <vt:lpstr>LLAMAComm Requirements</vt:lpstr>
      <vt:lpstr>Scope of LLAMAComm Path Loss Models</vt:lpstr>
      <vt:lpstr>Path Loss Example</vt:lpstr>
      <vt:lpstr>Path Loss Model 10 MHz-6 GHz, 10 m–20 km,  Multiple Environments &amp; Sites</vt:lpstr>
      <vt:lpstr>Urban/Suburban Path Loss Models at 2 GHz Node 1 Indoors</vt:lpstr>
      <vt:lpstr>Correlated Shadowing</vt:lpstr>
      <vt:lpstr>Shadowing Correlation Coefficient</vt:lpstr>
      <vt:lpstr>Channel Processing Example</vt:lpstr>
      <vt:lpstr>Signal Representation</vt:lpstr>
      <vt:lpstr>Channel Model Options</vt:lpstr>
      <vt:lpstr>‘STFCS’ channel model option</vt:lpstr>
      <vt:lpstr>SISO Channel with Doppler and Multipath</vt:lpstr>
      <vt:lpstr>Spatially Correlated Static MIMO Channel</vt:lpstr>
      <vt:lpstr>Sample the Time-Frequency Plane</vt:lpstr>
      <vt:lpstr>Interpolate the Time-Frequency Plane</vt:lpstr>
      <vt:lpstr>Convert to Doppler-Lag Plane</vt:lpstr>
      <vt:lpstr>MIMO Channel with Doppler and Multipath</vt:lpstr>
      <vt:lpstr>Building a Node Object in LLAMAComm</vt:lpstr>
      <vt:lpstr>Simulation Procedure</vt:lpstr>
      <vt:lpstr>Flowchart of the Arbitrator</vt:lpstr>
      <vt:lpstr>Receiver Controller State Machine</vt:lpstr>
      <vt:lpstr>Receiver Controller Matlab Code</vt:lpstr>
      <vt:lpstr>Timing Diagram</vt:lpstr>
      <vt:lpstr>Timing Diagram Callback Plots</vt:lpstr>
      <vt:lpstr>Node Position Map</vt:lpstr>
      <vt:lpstr>Future for LLAMAComm</vt:lpstr>
    </vt:vector>
  </TitlesOfParts>
  <Company> MIT Lincoln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Fort Dix Experiment</dc:title>
  <dc:creator>John Mann</dc:creator>
  <cp:lastModifiedBy>Adam Margetts</cp:lastModifiedBy>
  <cp:revision>309</cp:revision>
  <cp:lastPrinted>2011-10-06T22:23:53Z</cp:lastPrinted>
  <dcterms:created xsi:type="dcterms:W3CDTF">2010-08-31T19:21:24Z</dcterms:created>
  <dcterms:modified xsi:type="dcterms:W3CDTF">2015-08-28T16:42:44Z</dcterms:modified>
</cp:coreProperties>
</file>